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3" r:id="rId1"/>
  </p:sldMasterIdLst>
  <p:notesMasterIdLst>
    <p:notesMasterId r:id="rId29"/>
  </p:notesMasterIdLst>
  <p:sldIdLst>
    <p:sldId id="256" r:id="rId2"/>
    <p:sldId id="257" r:id="rId3"/>
    <p:sldId id="258" r:id="rId4"/>
    <p:sldId id="283" r:id="rId5"/>
    <p:sldId id="259" r:id="rId6"/>
    <p:sldId id="260" r:id="rId7"/>
    <p:sldId id="263" r:id="rId8"/>
    <p:sldId id="262" r:id="rId9"/>
    <p:sldId id="261" r:id="rId10"/>
    <p:sldId id="265" r:id="rId11"/>
    <p:sldId id="264" r:id="rId12"/>
    <p:sldId id="266" r:id="rId13"/>
    <p:sldId id="267" r:id="rId14"/>
    <p:sldId id="271" r:id="rId15"/>
    <p:sldId id="268" r:id="rId16"/>
    <p:sldId id="269" r:id="rId17"/>
    <p:sldId id="273" r:id="rId18"/>
    <p:sldId id="274" r:id="rId19"/>
    <p:sldId id="272" r:id="rId20"/>
    <p:sldId id="278" r:id="rId21"/>
    <p:sldId id="277" r:id="rId22"/>
    <p:sldId id="280" r:id="rId23"/>
    <p:sldId id="281" r:id="rId24"/>
    <p:sldId id="276" r:id="rId25"/>
    <p:sldId id="275" r:id="rId26"/>
    <p:sldId id="284" r:id="rId27"/>
    <p:sldId id="279" r:id="rId2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aamloze sectie" id="{259E4425-C285-4512-B66C-4D7FB77C8EC1}">
          <p14:sldIdLst>
            <p14:sldId id="256"/>
            <p14:sldId id="257"/>
            <p14:sldId id="258"/>
            <p14:sldId id="283"/>
            <p14:sldId id="259"/>
            <p14:sldId id="260"/>
            <p14:sldId id="263"/>
            <p14:sldId id="262"/>
            <p14:sldId id="261"/>
            <p14:sldId id="265"/>
            <p14:sldId id="264"/>
            <p14:sldId id="266"/>
            <p14:sldId id="267"/>
            <p14:sldId id="271"/>
            <p14:sldId id="268"/>
            <p14:sldId id="269"/>
            <p14:sldId id="273"/>
            <p14:sldId id="274"/>
            <p14:sldId id="272"/>
            <p14:sldId id="278"/>
            <p14:sldId id="277"/>
            <p14:sldId id="280"/>
            <p14:sldId id="281"/>
            <p14:sldId id="276"/>
            <p14:sldId id="275"/>
            <p14:sldId id="284"/>
            <p14:sldId id="279"/>
          </p14:sldIdLst>
        </p14:section>
      </p14:sectionLst>
    </p:ext>
    <p:ext uri="{EFAFB233-063F-42B5-8137-9DF3F51BA10A}">
      <p15:sldGuideLst xmlns:p15="http://schemas.microsoft.com/office/powerpoint/2012/main">
        <p15:guide id="1" orient="horz" pos="225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1E7E"/>
    <a:srgbClr val="F662A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ABB9EC-B430-4752-B41A-9FF5D77F5969}" v="434" dt="2025-09-01T13:29:16.0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101" autoAdjust="0"/>
    <p:restoredTop sz="77181" autoAdjust="0"/>
  </p:normalViewPr>
  <p:slideViewPr>
    <p:cSldViewPr>
      <p:cViewPr varScale="1">
        <p:scale>
          <a:sx n="73" d="100"/>
          <a:sy n="73" d="100"/>
        </p:scale>
        <p:origin x="1128" y="60"/>
      </p:cViewPr>
      <p:guideLst>
        <p:guide orient="horz" pos="2251"/>
        <p:guide pos="3840"/>
      </p:guideLst>
    </p:cSldViewPr>
  </p:slideViewPr>
  <p:notesTextViewPr>
    <p:cViewPr>
      <p:scale>
        <a:sx n="3" d="2"/>
        <a:sy n="3" d="2"/>
      </p:scale>
      <p:origin x="0" y="-6"/>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ng, Peter" userId="7d27e86e-87bf-453b-8324-a803ae6c0b34" providerId="ADAL" clId="{EDABB9EC-B430-4752-B41A-9FF5D77F5969}"/>
    <pc:docChg chg="undo custSel addSld delSld modSld sldOrd modMainMaster modSection">
      <pc:chgData name="Rong, Peter" userId="7d27e86e-87bf-453b-8324-a803ae6c0b34" providerId="ADAL" clId="{EDABB9EC-B430-4752-B41A-9FF5D77F5969}" dt="2025-09-05T15:52:23.521" v="16592" actId="20577"/>
      <pc:docMkLst>
        <pc:docMk/>
      </pc:docMkLst>
      <pc:sldChg chg="setBg modNotesTx">
        <pc:chgData name="Rong, Peter" userId="7d27e86e-87bf-453b-8324-a803ae6c0b34" providerId="ADAL" clId="{EDABB9EC-B430-4752-B41A-9FF5D77F5969}" dt="2025-09-01T07:59:51.798" v="11122" actId="20577"/>
        <pc:sldMkLst>
          <pc:docMk/>
          <pc:sldMk cId="4125495423" sldId="256"/>
        </pc:sldMkLst>
      </pc:sldChg>
      <pc:sldChg chg="addSp delSp modSp mod setBg modAnim modNotesTx">
        <pc:chgData name="Rong, Peter" userId="7d27e86e-87bf-453b-8324-a803ae6c0b34" providerId="ADAL" clId="{EDABB9EC-B430-4752-B41A-9FF5D77F5969}" dt="2025-08-21T09:56:45.383" v="9517"/>
        <pc:sldMkLst>
          <pc:docMk/>
          <pc:sldMk cId="232508929" sldId="257"/>
        </pc:sldMkLst>
        <pc:picChg chg="add mod">
          <ac:chgData name="Rong, Peter" userId="7d27e86e-87bf-453b-8324-a803ae6c0b34" providerId="ADAL" clId="{EDABB9EC-B430-4752-B41A-9FF5D77F5969}" dt="2025-08-21T09:54:00.961" v="9498" actId="1076"/>
          <ac:picMkLst>
            <pc:docMk/>
            <pc:sldMk cId="232508929" sldId="257"/>
            <ac:picMk id="4" creationId="{DC53007D-2F6D-6072-9EA8-D8CE5C74AFC5}"/>
          </ac:picMkLst>
        </pc:picChg>
        <pc:picChg chg="add mod">
          <ac:chgData name="Rong, Peter" userId="7d27e86e-87bf-453b-8324-a803ae6c0b34" providerId="ADAL" clId="{EDABB9EC-B430-4752-B41A-9FF5D77F5969}" dt="2025-08-21T09:55:27.714" v="9509" actId="14100"/>
          <ac:picMkLst>
            <pc:docMk/>
            <pc:sldMk cId="232508929" sldId="257"/>
            <ac:picMk id="8" creationId="{76F9F7DC-E02C-C16E-5FFA-081D5EE9235C}"/>
          </ac:picMkLst>
        </pc:picChg>
        <pc:picChg chg="add mod">
          <ac:chgData name="Rong, Peter" userId="7d27e86e-87bf-453b-8324-a803ae6c0b34" providerId="ADAL" clId="{EDABB9EC-B430-4752-B41A-9FF5D77F5969}" dt="2025-08-21T09:56:42.886" v="9516" actId="1076"/>
          <ac:picMkLst>
            <pc:docMk/>
            <pc:sldMk cId="232508929" sldId="257"/>
            <ac:picMk id="10" creationId="{E8AFA8AA-6DD2-23B3-1321-E3C517C7E425}"/>
          </ac:picMkLst>
        </pc:picChg>
        <pc:picChg chg="mod">
          <ac:chgData name="Rong, Peter" userId="7d27e86e-87bf-453b-8324-a803ae6c0b34" providerId="ADAL" clId="{EDABB9EC-B430-4752-B41A-9FF5D77F5969}" dt="2025-08-21T09:53:59.675" v="9497" actId="1076"/>
          <ac:picMkLst>
            <pc:docMk/>
            <pc:sldMk cId="232508929" sldId="257"/>
            <ac:picMk id="13" creationId="{64768211-9CE6-7E11-8C40-EEAEF2CC44F6}"/>
          </ac:picMkLst>
        </pc:picChg>
      </pc:sldChg>
      <pc:sldChg chg="addSp modSp mod setBg modNotesTx">
        <pc:chgData name="Rong, Peter" userId="7d27e86e-87bf-453b-8324-a803ae6c0b34" providerId="ADAL" clId="{EDABB9EC-B430-4752-B41A-9FF5D77F5969}" dt="2025-08-18T14:26:18.470" v="6524" actId="15"/>
        <pc:sldMkLst>
          <pc:docMk/>
          <pc:sldMk cId="1399782366" sldId="258"/>
        </pc:sldMkLst>
        <pc:spChg chg="mod">
          <ac:chgData name="Rong, Peter" userId="7d27e86e-87bf-453b-8324-a803ae6c0b34" providerId="ADAL" clId="{EDABB9EC-B430-4752-B41A-9FF5D77F5969}" dt="2025-08-18T14:26:18.470" v="6524" actId="15"/>
          <ac:spMkLst>
            <pc:docMk/>
            <pc:sldMk cId="1399782366" sldId="258"/>
            <ac:spMk id="4" creationId="{B6D357B8-9B03-2BCB-063A-854E4636659F}"/>
          </ac:spMkLst>
        </pc:spChg>
        <pc:picChg chg="add mod">
          <ac:chgData name="Rong, Peter" userId="7d27e86e-87bf-453b-8324-a803ae6c0b34" providerId="ADAL" clId="{EDABB9EC-B430-4752-B41A-9FF5D77F5969}" dt="2025-08-06T10:25:30.578" v="148" actId="1076"/>
          <ac:picMkLst>
            <pc:docMk/>
            <pc:sldMk cId="1399782366" sldId="258"/>
            <ac:picMk id="1026" creationId="{671866BE-275C-0A40-E205-A10458CC4530}"/>
          </ac:picMkLst>
        </pc:picChg>
      </pc:sldChg>
      <pc:sldChg chg="addSp delSp modSp new mod modNotesTx">
        <pc:chgData name="Rong, Peter" userId="7d27e86e-87bf-453b-8324-a803ae6c0b34" providerId="ADAL" clId="{EDABB9EC-B430-4752-B41A-9FF5D77F5969}" dt="2025-09-01T08:01:25.625" v="11220" actId="5793"/>
        <pc:sldMkLst>
          <pc:docMk/>
          <pc:sldMk cId="2766016435" sldId="259"/>
        </pc:sldMkLst>
        <pc:spChg chg="mod">
          <ac:chgData name="Rong, Peter" userId="7d27e86e-87bf-453b-8324-a803ae6c0b34" providerId="ADAL" clId="{EDABB9EC-B430-4752-B41A-9FF5D77F5969}" dt="2025-08-07T08:40:54.620" v="181" actId="20577"/>
          <ac:spMkLst>
            <pc:docMk/>
            <pc:sldMk cId="2766016435" sldId="259"/>
            <ac:spMk id="2" creationId="{2130FC81-4202-CC6F-C708-C0F585253F16}"/>
          </ac:spMkLst>
        </pc:spChg>
        <pc:picChg chg="add mod">
          <ac:chgData name="Rong, Peter" userId="7d27e86e-87bf-453b-8324-a803ae6c0b34" providerId="ADAL" clId="{EDABB9EC-B430-4752-B41A-9FF5D77F5969}" dt="2025-08-07T08:41:13.906" v="186" actId="1076"/>
          <ac:picMkLst>
            <pc:docMk/>
            <pc:sldMk cId="2766016435" sldId="259"/>
            <ac:picMk id="4" creationId="{9FBCA546-E790-2D10-FAF8-9D8744AF409E}"/>
          </ac:picMkLst>
        </pc:picChg>
      </pc:sldChg>
      <pc:sldChg chg="addSp delSp modSp new mod modNotesTx">
        <pc:chgData name="Rong, Peter" userId="7d27e86e-87bf-453b-8324-a803ae6c0b34" providerId="ADAL" clId="{EDABB9EC-B430-4752-B41A-9FF5D77F5969}" dt="2025-09-01T08:01:51.171" v="11221" actId="20577"/>
        <pc:sldMkLst>
          <pc:docMk/>
          <pc:sldMk cId="1045274644" sldId="260"/>
        </pc:sldMkLst>
        <pc:spChg chg="mod">
          <ac:chgData name="Rong, Peter" userId="7d27e86e-87bf-453b-8324-a803ae6c0b34" providerId="ADAL" clId="{EDABB9EC-B430-4752-B41A-9FF5D77F5969}" dt="2025-08-07T08:41:53.101" v="209" actId="20577"/>
          <ac:spMkLst>
            <pc:docMk/>
            <pc:sldMk cId="1045274644" sldId="260"/>
            <ac:spMk id="2" creationId="{1181CDCF-E865-53AA-0794-4C25529D9DAC}"/>
          </ac:spMkLst>
        </pc:spChg>
        <pc:spChg chg="add mod">
          <ac:chgData name="Rong, Peter" userId="7d27e86e-87bf-453b-8324-a803ae6c0b34" providerId="ADAL" clId="{EDABB9EC-B430-4752-B41A-9FF5D77F5969}" dt="2025-08-07T09:57:38.926" v="4113" actId="20577"/>
          <ac:spMkLst>
            <pc:docMk/>
            <pc:sldMk cId="1045274644" sldId="260"/>
            <ac:spMk id="11" creationId="{453630B0-F8F6-C31A-9EF8-649504B014E2}"/>
          </ac:spMkLst>
        </pc:spChg>
        <pc:picChg chg="add mod">
          <ac:chgData name="Rong, Peter" userId="7d27e86e-87bf-453b-8324-a803ae6c0b34" providerId="ADAL" clId="{EDABB9EC-B430-4752-B41A-9FF5D77F5969}" dt="2025-08-18T13:57:03.296" v="6165" actId="1076"/>
          <ac:picMkLst>
            <pc:docMk/>
            <pc:sldMk cId="1045274644" sldId="260"/>
            <ac:picMk id="2058" creationId="{317C137E-70C9-A662-AEF1-837B8DD9D714}"/>
          </ac:picMkLst>
        </pc:picChg>
      </pc:sldChg>
      <pc:sldChg chg="addSp delSp modSp new mod modAnim modNotesTx">
        <pc:chgData name="Rong, Peter" userId="7d27e86e-87bf-453b-8324-a803ae6c0b34" providerId="ADAL" clId="{EDABB9EC-B430-4752-B41A-9FF5D77F5969}" dt="2025-09-01T09:09:44.548" v="12025" actId="20577"/>
        <pc:sldMkLst>
          <pc:docMk/>
          <pc:sldMk cId="1656364825" sldId="261"/>
        </pc:sldMkLst>
        <pc:spChg chg="mod">
          <ac:chgData name="Rong, Peter" userId="7d27e86e-87bf-453b-8324-a803ae6c0b34" providerId="ADAL" clId="{EDABB9EC-B430-4752-B41A-9FF5D77F5969}" dt="2025-08-07T08:52:14.522" v="343" actId="20577"/>
          <ac:spMkLst>
            <pc:docMk/>
            <pc:sldMk cId="1656364825" sldId="261"/>
            <ac:spMk id="2" creationId="{1355023D-607B-54ED-69B0-D48506E0E540}"/>
          </ac:spMkLst>
        </pc:spChg>
        <pc:spChg chg="mod">
          <ac:chgData name="Rong, Peter" userId="7d27e86e-87bf-453b-8324-a803ae6c0b34" providerId="ADAL" clId="{EDABB9EC-B430-4752-B41A-9FF5D77F5969}" dt="2025-08-11T12:43:30.304" v="4151" actId="20577"/>
          <ac:spMkLst>
            <pc:docMk/>
            <pc:sldMk cId="1656364825" sldId="261"/>
            <ac:spMk id="3" creationId="{0FF28546-1875-D5B2-D501-514D2F7B90C7}"/>
          </ac:spMkLst>
        </pc:spChg>
        <pc:picChg chg="add mod">
          <ac:chgData name="Rong, Peter" userId="7d27e86e-87bf-453b-8324-a803ae6c0b34" providerId="ADAL" clId="{EDABB9EC-B430-4752-B41A-9FF5D77F5969}" dt="2025-08-18T14:00:32.771" v="6189" actId="1076"/>
          <ac:picMkLst>
            <pc:docMk/>
            <pc:sldMk cId="1656364825" sldId="261"/>
            <ac:picMk id="4" creationId="{C36183BB-1E6E-89F8-ECDD-7D82C9A564B7}"/>
          </ac:picMkLst>
        </pc:picChg>
        <pc:picChg chg="add mod">
          <ac:chgData name="Rong, Peter" userId="7d27e86e-87bf-453b-8324-a803ae6c0b34" providerId="ADAL" clId="{EDABB9EC-B430-4752-B41A-9FF5D77F5969}" dt="2025-08-18T14:00:30.921" v="6188" actId="1076"/>
          <ac:picMkLst>
            <pc:docMk/>
            <pc:sldMk cId="1656364825" sldId="261"/>
            <ac:picMk id="5122" creationId="{253E0D9D-AD71-E62B-7494-C915A25E8B98}"/>
          </ac:picMkLst>
        </pc:picChg>
        <pc:picChg chg="add mod">
          <ac:chgData name="Rong, Peter" userId="7d27e86e-87bf-453b-8324-a803ae6c0b34" providerId="ADAL" clId="{EDABB9EC-B430-4752-B41A-9FF5D77F5969}" dt="2025-08-18T14:00:28.914" v="6187" actId="1076"/>
          <ac:picMkLst>
            <pc:docMk/>
            <pc:sldMk cId="1656364825" sldId="261"/>
            <ac:picMk id="5124" creationId="{7878B259-051F-4594-BCA9-C0509C7A889D}"/>
          </ac:picMkLst>
        </pc:picChg>
      </pc:sldChg>
      <pc:sldChg chg="addSp modSp new mod ord modNotesTx">
        <pc:chgData name="Rong, Peter" userId="7d27e86e-87bf-453b-8324-a803ae6c0b34" providerId="ADAL" clId="{EDABB9EC-B430-4752-B41A-9FF5D77F5969}" dt="2025-09-05T15:41:06.712" v="16569"/>
        <pc:sldMkLst>
          <pc:docMk/>
          <pc:sldMk cId="1314233228" sldId="262"/>
        </pc:sldMkLst>
        <pc:spChg chg="mod">
          <ac:chgData name="Rong, Peter" userId="7d27e86e-87bf-453b-8324-a803ae6c0b34" providerId="ADAL" clId="{EDABB9EC-B430-4752-B41A-9FF5D77F5969}" dt="2025-08-07T08:55:27.008" v="669" actId="20577"/>
          <ac:spMkLst>
            <pc:docMk/>
            <pc:sldMk cId="1314233228" sldId="262"/>
            <ac:spMk id="2" creationId="{6F088E2D-BC9B-28BE-4B8E-7DE4CEFE5145}"/>
          </ac:spMkLst>
        </pc:spChg>
        <pc:spChg chg="mod">
          <ac:chgData name="Rong, Peter" userId="7d27e86e-87bf-453b-8324-a803ae6c0b34" providerId="ADAL" clId="{EDABB9EC-B430-4752-B41A-9FF5D77F5969}" dt="2025-08-11T12:49:23.235" v="4178" actId="113"/>
          <ac:spMkLst>
            <pc:docMk/>
            <pc:sldMk cId="1314233228" sldId="262"/>
            <ac:spMk id="3" creationId="{ECD65A60-BD41-FA47-BA5F-27D638A7E273}"/>
          </ac:spMkLst>
        </pc:spChg>
        <pc:picChg chg="add mod">
          <ac:chgData name="Rong, Peter" userId="7d27e86e-87bf-453b-8324-a803ae6c0b34" providerId="ADAL" clId="{EDABB9EC-B430-4752-B41A-9FF5D77F5969}" dt="2025-08-07T09:01:35.317" v="1095" actId="1076"/>
          <ac:picMkLst>
            <pc:docMk/>
            <pc:sldMk cId="1314233228" sldId="262"/>
            <ac:picMk id="3074" creationId="{2C6105DD-7BC6-8696-65EE-98485E550703}"/>
          </ac:picMkLst>
        </pc:picChg>
      </pc:sldChg>
      <pc:sldChg chg="addSp delSp modSp new mod modAnim modNotesTx">
        <pc:chgData name="Rong, Peter" userId="7d27e86e-87bf-453b-8324-a803ae6c0b34" providerId="ADAL" clId="{EDABB9EC-B430-4752-B41A-9FF5D77F5969}" dt="2025-09-01T08:36:20.956" v="11262" actId="20577"/>
        <pc:sldMkLst>
          <pc:docMk/>
          <pc:sldMk cId="1420313859" sldId="263"/>
        </pc:sldMkLst>
        <pc:spChg chg="mod">
          <ac:chgData name="Rong, Peter" userId="7d27e86e-87bf-453b-8324-a803ae6c0b34" providerId="ADAL" clId="{EDABB9EC-B430-4752-B41A-9FF5D77F5969}" dt="2025-08-07T09:56:06.488" v="4098" actId="20577"/>
          <ac:spMkLst>
            <pc:docMk/>
            <pc:sldMk cId="1420313859" sldId="263"/>
            <ac:spMk id="2" creationId="{CE08F70E-0640-242E-F2A4-94DA914A1B90}"/>
          </ac:spMkLst>
        </pc:spChg>
        <pc:spChg chg="add mod">
          <ac:chgData name="Rong, Peter" userId="7d27e86e-87bf-453b-8324-a803ae6c0b34" providerId="ADAL" clId="{EDABB9EC-B430-4752-B41A-9FF5D77F5969}" dt="2025-08-11T12:52:48.193" v="4288" actId="5793"/>
          <ac:spMkLst>
            <pc:docMk/>
            <pc:sldMk cId="1420313859" sldId="263"/>
            <ac:spMk id="4" creationId="{CC985E46-7B2A-3CFD-A5B0-C14FE298099E}"/>
          </ac:spMkLst>
        </pc:spChg>
        <pc:picChg chg="add mod">
          <ac:chgData name="Rong, Peter" userId="7d27e86e-87bf-453b-8324-a803ae6c0b34" providerId="ADAL" clId="{EDABB9EC-B430-4752-B41A-9FF5D77F5969}" dt="2025-08-18T13:40:36.287" v="6162" actId="14100"/>
          <ac:picMkLst>
            <pc:docMk/>
            <pc:sldMk cId="1420313859" sldId="263"/>
            <ac:picMk id="4098" creationId="{DBCB14E1-A5DF-09BE-4373-5CCFBF23D219}"/>
          </ac:picMkLst>
        </pc:picChg>
      </pc:sldChg>
      <pc:sldChg chg="addSp modSp new mod ord modAnim modNotesTx">
        <pc:chgData name="Rong, Peter" userId="7d27e86e-87bf-453b-8324-a803ae6c0b34" providerId="ADAL" clId="{EDABB9EC-B430-4752-B41A-9FF5D77F5969}" dt="2025-09-05T15:40:20.324" v="16565"/>
        <pc:sldMkLst>
          <pc:docMk/>
          <pc:sldMk cId="3569300526" sldId="264"/>
        </pc:sldMkLst>
        <pc:spChg chg="mod">
          <ac:chgData name="Rong, Peter" userId="7d27e86e-87bf-453b-8324-a803ae6c0b34" providerId="ADAL" clId="{EDABB9EC-B430-4752-B41A-9FF5D77F5969}" dt="2025-08-11T12:53:30.477" v="4308" actId="20577"/>
          <ac:spMkLst>
            <pc:docMk/>
            <pc:sldMk cId="3569300526" sldId="264"/>
            <ac:spMk id="2" creationId="{7219F0CA-B2B1-3304-B2E3-732CBA7D502F}"/>
          </ac:spMkLst>
        </pc:spChg>
        <pc:spChg chg="mod">
          <ac:chgData name="Rong, Peter" userId="7d27e86e-87bf-453b-8324-a803ae6c0b34" providerId="ADAL" clId="{EDABB9EC-B430-4752-B41A-9FF5D77F5969}" dt="2025-09-01T08:36:45.544" v="11263" actId="313"/>
          <ac:spMkLst>
            <pc:docMk/>
            <pc:sldMk cId="3569300526" sldId="264"/>
            <ac:spMk id="3" creationId="{A48A29FD-E9E2-3838-8354-22B0745A0643}"/>
          </ac:spMkLst>
        </pc:spChg>
        <pc:picChg chg="add mod">
          <ac:chgData name="Rong, Peter" userId="7d27e86e-87bf-453b-8324-a803ae6c0b34" providerId="ADAL" clId="{EDABB9EC-B430-4752-B41A-9FF5D77F5969}" dt="2025-08-18T13:36:39.854" v="6154" actId="1076"/>
          <ac:picMkLst>
            <pc:docMk/>
            <pc:sldMk cId="3569300526" sldId="264"/>
            <ac:picMk id="3074" creationId="{7A11A161-417A-BABC-1AB4-47325DFDA2D1}"/>
          </ac:picMkLst>
        </pc:picChg>
      </pc:sldChg>
      <pc:sldChg chg="addSp modSp new mod ord modAnim modNotesTx">
        <pc:chgData name="Rong, Peter" userId="7d27e86e-87bf-453b-8324-a803ae6c0b34" providerId="ADAL" clId="{EDABB9EC-B430-4752-B41A-9FF5D77F5969}" dt="2025-09-05T15:41:39.855" v="16571"/>
        <pc:sldMkLst>
          <pc:docMk/>
          <pc:sldMk cId="4151675162" sldId="265"/>
        </pc:sldMkLst>
        <pc:spChg chg="mod">
          <ac:chgData name="Rong, Peter" userId="7d27e86e-87bf-453b-8324-a803ae6c0b34" providerId="ADAL" clId="{EDABB9EC-B430-4752-B41A-9FF5D77F5969}" dt="2025-08-11T13:00:48.417" v="4741" actId="20577"/>
          <ac:spMkLst>
            <pc:docMk/>
            <pc:sldMk cId="4151675162" sldId="265"/>
            <ac:spMk id="2" creationId="{4CCA9DAF-F40E-B605-4956-B57659382933}"/>
          </ac:spMkLst>
        </pc:spChg>
        <pc:spChg chg="mod">
          <ac:chgData name="Rong, Peter" userId="7d27e86e-87bf-453b-8324-a803ae6c0b34" providerId="ADAL" clId="{EDABB9EC-B430-4752-B41A-9FF5D77F5969}" dt="2025-08-11T13:06:42.002" v="5247" actId="20577"/>
          <ac:spMkLst>
            <pc:docMk/>
            <pc:sldMk cId="4151675162" sldId="265"/>
            <ac:spMk id="3" creationId="{DFD39D9D-0F24-A866-C160-4C3A810EC135}"/>
          </ac:spMkLst>
        </pc:spChg>
        <pc:picChg chg="add mod">
          <ac:chgData name="Rong, Peter" userId="7d27e86e-87bf-453b-8324-a803ae6c0b34" providerId="ADAL" clId="{EDABB9EC-B430-4752-B41A-9FF5D77F5969}" dt="2025-08-18T13:35:30.624" v="6150" actId="14100"/>
          <ac:picMkLst>
            <pc:docMk/>
            <pc:sldMk cId="4151675162" sldId="265"/>
            <ac:picMk id="2050" creationId="{B5B83F0D-0DE5-1BAB-EE12-E8F1937113B8}"/>
          </ac:picMkLst>
        </pc:picChg>
      </pc:sldChg>
      <pc:sldChg chg="addSp delSp modSp new mod delAnim modAnim modNotesTx">
        <pc:chgData name="Rong, Peter" userId="7d27e86e-87bf-453b-8324-a803ae6c0b34" providerId="ADAL" clId="{EDABB9EC-B430-4752-B41A-9FF5D77F5969}" dt="2025-09-01T12:28:33.374" v="13168" actId="20577"/>
        <pc:sldMkLst>
          <pc:docMk/>
          <pc:sldMk cId="1041229870" sldId="266"/>
        </pc:sldMkLst>
        <pc:spChg chg="mod">
          <ac:chgData name="Rong, Peter" userId="7d27e86e-87bf-453b-8324-a803ae6c0b34" providerId="ADAL" clId="{EDABB9EC-B430-4752-B41A-9FF5D77F5969}" dt="2025-08-11T13:11:55.121" v="5309" actId="20577"/>
          <ac:spMkLst>
            <pc:docMk/>
            <pc:sldMk cId="1041229870" sldId="266"/>
            <ac:spMk id="2" creationId="{491D5D4F-0FE3-D3A2-707F-DAD6112B3D0F}"/>
          </ac:spMkLst>
        </pc:spChg>
        <pc:spChg chg="mod">
          <ac:chgData name="Rong, Peter" userId="7d27e86e-87bf-453b-8324-a803ae6c0b34" providerId="ADAL" clId="{EDABB9EC-B430-4752-B41A-9FF5D77F5969}" dt="2025-08-11T13:12:14.392" v="5313" actId="207"/>
          <ac:spMkLst>
            <pc:docMk/>
            <pc:sldMk cId="1041229870" sldId="266"/>
            <ac:spMk id="3" creationId="{45718A06-E676-697C-3938-A6F5A7B132CF}"/>
          </ac:spMkLst>
        </pc:spChg>
        <pc:picChg chg="add mod">
          <ac:chgData name="Rong, Peter" userId="7d27e86e-87bf-453b-8324-a803ae6c0b34" providerId="ADAL" clId="{EDABB9EC-B430-4752-B41A-9FF5D77F5969}" dt="2025-08-11T13:14:26.289" v="5333" actId="1038"/>
          <ac:picMkLst>
            <pc:docMk/>
            <pc:sldMk cId="1041229870" sldId="266"/>
            <ac:picMk id="6" creationId="{2F51A621-ABCD-E910-1227-F04546894380}"/>
          </ac:picMkLst>
        </pc:picChg>
        <pc:picChg chg="add mod">
          <ac:chgData name="Rong, Peter" userId="7d27e86e-87bf-453b-8324-a803ae6c0b34" providerId="ADAL" clId="{EDABB9EC-B430-4752-B41A-9FF5D77F5969}" dt="2025-08-11T13:14:26.289" v="5333" actId="1038"/>
          <ac:picMkLst>
            <pc:docMk/>
            <pc:sldMk cId="1041229870" sldId="266"/>
            <ac:picMk id="7" creationId="{AEB66FD4-C021-F9EA-F96E-467E5BF30766}"/>
          </ac:picMkLst>
        </pc:picChg>
        <pc:picChg chg="add mod">
          <ac:chgData name="Rong, Peter" userId="7d27e86e-87bf-453b-8324-a803ae6c0b34" providerId="ADAL" clId="{EDABB9EC-B430-4752-B41A-9FF5D77F5969}" dt="2025-08-11T13:14:26.289" v="5333" actId="1038"/>
          <ac:picMkLst>
            <pc:docMk/>
            <pc:sldMk cId="1041229870" sldId="266"/>
            <ac:picMk id="8" creationId="{140047C5-78BA-BD62-A811-E5DACBF7B165}"/>
          </ac:picMkLst>
        </pc:picChg>
      </pc:sldChg>
      <pc:sldChg chg="addSp delSp modSp new mod modNotesTx">
        <pc:chgData name="Rong, Peter" userId="7d27e86e-87bf-453b-8324-a803ae6c0b34" providerId="ADAL" clId="{EDABB9EC-B430-4752-B41A-9FF5D77F5969}" dt="2025-09-01T12:29:38.691" v="13209" actId="20577"/>
        <pc:sldMkLst>
          <pc:docMk/>
          <pc:sldMk cId="3705306738" sldId="267"/>
        </pc:sldMkLst>
        <pc:spChg chg="mod">
          <ac:chgData name="Rong, Peter" userId="7d27e86e-87bf-453b-8324-a803ae6c0b34" providerId="ADAL" clId="{EDABB9EC-B430-4752-B41A-9FF5D77F5969}" dt="2025-08-11T13:19:13.752" v="5349" actId="20577"/>
          <ac:spMkLst>
            <pc:docMk/>
            <pc:sldMk cId="3705306738" sldId="267"/>
            <ac:spMk id="2" creationId="{5A2CC241-9304-3B55-0428-C9A9EDCF3DA7}"/>
          </ac:spMkLst>
        </pc:spChg>
        <pc:spChg chg="mod">
          <ac:chgData name="Rong, Peter" userId="7d27e86e-87bf-453b-8324-a803ae6c0b34" providerId="ADAL" clId="{EDABB9EC-B430-4752-B41A-9FF5D77F5969}" dt="2025-08-11T13:19:40.025" v="5351" actId="207"/>
          <ac:spMkLst>
            <pc:docMk/>
            <pc:sldMk cId="3705306738" sldId="267"/>
            <ac:spMk id="3" creationId="{3224BB61-8864-8FAB-DAA8-EFBE301F8696}"/>
          </ac:spMkLst>
        </pc:spChg>
        <pc:picChg chg="add mod">
          <ac:chgData name="Rong, Peter" userId="7d27e86e-87bf-453b-8324-a803ae6c0b34" providerId="ADAL" clId="{EDABB9EC-B430-4752-B41A-9FF5D77F5969}" dt="2025-08-11T13:20:37.016" v="5380" actId="1038"/>
          <ac:picMkLst>
            <pc:docMk/>
            <pc:sldMk cId="3705306738" sldId="267"/>
            <ac:picMk id="4" creationId="{5EF58859-2A81-A5AC-8EF0-D8114DF5FD2F}"/>
          </ac:picMkLst>
        </pc:picChg>
        <pc:picChg chg="add mod">
          <ac:chgData name="Rong, Peter" userId="7d27e86e-87bf-453b-8324-a803ae6c0b34" providerId="ADAL" clId="{EDABB9EC-B430-4752-B41A-9FF5D77F5969}" dt="2025-08-11T13:21:06.021" v="5382" actId="14100"/>
          <ac:picMkLst>
            <pc:docMk/>
            <pc:sldMk cId="3705306738" sldId="267"/>
            <ac:picMk id="5" creationId="{08DEE57B-07C8-E06F-6072-45B968ACB62B}"/>
          </ac:picMkLst>
        </pc:picChg>
        <pc:picChg chg="add mod">
          <ac:chgData name="Rong, Peter" userId="7d27e86e-87bf-453b-8324-a803ae6c0b34" providerId="ADAL" clId="{EDABB9EC-B430-4752-B41A-9FF5D77F5969}" dt="2025-08-11T13:20:37.016" v="5380" actId="1038"/>
          <ac:picMkLst>
            <pc:docMk/>
            <pc:sldMk cId="3705306738" sldId="267"/>
            <ac:picMk id="6" creationId="{4374EC18-666A-8A74-8F3B-27CC360151D6}"/>
          </ac:picMkLst>
        </pc:picChg>
      </pc:sldChg>
      <pc:sldChg chg="addSp delSp modSp new mod delAnim modAnim modNotesTx">
        <pc:chgData name="Rong, Peter" userId="7d27e86e-87bf-453b-8324-a803ae6c0b34" providerId="ADAL" clId="{EDABB9EC-B430-4752-B41A-9FF5D77F5969}" dt="2025-09-01T12:30:07.793" v="13212" actId="403"/>
        <pc:sldMkLst>
          <pc:docMk/>
          <pc:sldMk cId="1119579122" sldId="268"/>
        </pc:sldMkLst>
        <pc:spChg chg="mod">
          <ac:chgData name="Rong, Peter" userId="7d27e86e-87bf-453b-8324-a803ae6c0b34" providerId="ADAL" clId="{EDABB9EC-B430-4752-B41A-9FF5D77F5969}" dt="2025-08-18T13:16:55.864" v="5792" actId="20577"/>
          <ac:spMkLst>
            <pc:docMk/>
            <pc:sldMk cId="1119579122" sldId="268"/>
            <ac:spMk id="2" creationId="{D44A2DDC-27F8-F192-0D95-4099E5AD8DE5}"/>
          </ac:spMkLst>
        </pc:spChg>
        <pc:spChg chg="mod">
          <ac:chgData name="Rong, Peter" userId="7d27e86e-87bf-453b-8324-a803ae6c0b34" providerId="ADAL" clId="{EDABB9EC-B430-4752-B41A-9FF5D77F5969}" dt="2025-09-01T12:30:07.793" v="13212" actId="403"/>
          <ac:spMkLst>
            <pc:docMk/>
            <pc:sldMk cId="1119579122" sldId="268"/>
            <ac:spMk id="3" creationId="{2AEF92F7-7AC9-A032-46D1-64E02517CB24}"/>
          </ac:spMkLst>
        </pc:spChg>
        <pc:picChg chg="add mod">
          <ac:chgData name="Rong, Peter" userId="7d27e86e-87bf-453b-8324-a803ae6c0b34" providerId="ADAL" clId="{EDABB9EC-B430-4752-B41A-9FF5D77F5969}" dt="2025-08-18T13:34:09.502" v="6147" actId="1076"/>
          <ac:picMkLst>
            <pc:docMk/>
            <pc:sldMk cId="1119579122" sldId="268"/>
            <ac:picMk id="1026" creationId="{2F41A228-BACC-05C8-9F0C-A36ABEC43724}"/>
          </ac:picMkLst>
        </pc:picChg>
      </pc:sldChg>
      <pc:sldChg chg="addSp modSp new mod modAnim modNotesTx">
        <pc:chgData name="Rong, Peter" userId="7d27e86e-87bf-453b-8324-a803ae6c0b34" providerId="ADAL" clId="{EDABB9EC-B430-4752-B41A-9FF5D77F5969}" dt="2025-08-21T14:50:20.085" v="9596"/>
        <pc:sldMkLst>
          <pc:docMk/>
          <pc:sldMk cId="1492245909" sldId="269"/>
        </pc:sldMkLst>
        <pc:spChg chg="mod">
          <ac:chgData name="Rong, Peter" userId="7d27e86e-87bf-453b-8324-a803ae6c0b34" providerId="ADAL" clId="{EDABB9EC-B430-4752-B41A-9FF5D77F5969}" dt="2025-08-18T13:18:08.589" v="5814" actId="20577"/>
          <ac:spMkLst>
            <pc:docMk/>
            <pc:sldMk cId="1492245909" sldId="269"/>
            <ac:spMk id="2" creationId="{4CAD6BE1-51A3-0D6F-97FF-A602F3EDE1AA}"/>
          </ac:spMkLst>
        </pc:spChg>
        <pc:spChg chg="mod">
          <ac:chgData name="Rong, Peter" userId="7d27e86e-87bf-453b-8324-a803ae6c0b34" providerId="ADAL" clId="{EDABB9EC-B430-4752-B41A-9FF5D77F5969}" dt="2025-08-18T13:20:18.115" v="6020" actId="5793"/>
          <ac:spMkLst>
            <pc:docMk/>
            <pc:sldMk cId="1492245909" sldId="269"/>
            <ac:spMk id="3" creationId="{69B264D1-321B-C397-5FDF-65AE7D373CB9}"/>
          </ac:spMkLst>
        </pc:spChg>
        <pc:picChg chg="add mod">
          <ac:chgData name="Rong, Peter" userId="7d27e86e-87bf-453b-8324-a803ae6c0b34" providerId="ADAL" clId="{EDABB9EC-B430-4752-B41A-9FF5D77F5969}" dt="2025-08-18T13:19:10.726" v="5922" actId="1076"/>
          <ac:picMkLst>
            <pc:docMk/>
            <pc:sldMk cId="1492245909" sldId="269"/>
            <ac:picMk id="4" creationId="{7E63625C-4D9B-1FAB-26CF-AE3EAD8C264F}"/>
          </ac:picMkLst>
        </pc:picChg>
        <pc:picChg chg="add mod">
          <ac:chgData name="Rong, Peter" userId="7d27e86e-87bf-453b-8324-a803ae6c0b34" providerId="ADAL" clId="{EDABB9EC-B430-4752-B41A-9FF5D77F5969}" dt="2025-08-18T13:21:10.179" v="6023" actId="1076"/>
          <ac:picMkLst>
            <pc:docMk/>
            <pc:sldMk cId="1492245909" sldId="269"/>
            <ac:picMk id="6" creationId="{E9D4271E-8E19-9CD4-1627-FF9CFE44B2EF}"/>
          </ac:picMkLst>
        </pc:picChg>
        <pc:picChg chg="add mod">
          <ac:chgData name="Rong, Peter" userId="7d27e86e-87bf-453b-8324-a803ae6c0b34" providerId="ADAL" clId="{EDABB9EC-B430-4752-B41A-9FF5D77F5969}" dt="2025-08-18T13:21:43.214" v="6026" actId="1076"/>
          <ac:picMkLst>
            <pc:docMk/>
            <pc:sldMk cId="1492245909" sldId="269"/>
            <ac:picMk id="8" creationId="{7A612A92-70B7-CDDB-C6E7-FBB74E0433F6}"/>
          </ac:picMkLst>
        </pc:picChg>
      </pc:sldChg>
      <pc:sldChg chg="addSp delSp modSp new del mod delAnim modAnim modNotesTx">
        <pc:chgData name="Rong, Peter" userId="7d27e86e-87bf-453b-8324-a803ae6c0b34" providerId="ADAL" clId="{EDABB9EC-B430-4752-B41A-9FF5D77F5969}" dt="2025-09-05T15:43:54.536" v="16572" actId="2696"/>
        <pc:sldMkLst>
          <pc:docMk/>
          <pc:sldMk cId="1107487465" sldId="270"/>
        </pc:sldMkLst>
      </pc:sldChg>
      <pc:sldChg chg="addSp modSp new mod ord modNotesTx">
        <pc:chgData name="Rong, Peter" userId="7d27e86e-87bf-453b-8324-a803ae6c0b34" providerId="ADAL" clId="{EDABB9EC-B430-4752-B41A-9FF5D77F5969}" dt="2025-08-18T13:12:20.843" v="5641" actId="20577"/>
        <pc:sldMkLst>
          <pc:docMk/>
          <pc:sldMk cId="3320308119" sldId="271"/>
        </pc:sldMkLst>
        <pc:spChg chg="mod">
          <ac:chgData name="Rong, Peter" userId="7d27e86e-87bf-453b-8324-a803ae6c0b34" providerId="ADAL" clId="{EDABB9EC-B430-4752-B41A-9FF5D77F5969}" dt="2025-08-11T13:25:57.629" v="5560" actId="20577"/>
          <ac:spMkLst>
            <pc:docMk/>
            <pc:sldMk cId="3320308119" sldId="271"/>
            <ac:spMk id="2" creationId="{DF9ABD04-4045-8B17-5FDC-D89970E30DBF}"/>
          </ac:spMkLst>
        </pc:spChg>
        <pc:spChg chg="mod">
          <ac:chgData name="Rong, Peter" userId="7d27e86e-87bf-453b-8324-a803ae6c0b34" providerId="ADAL" clId="{EDABB9EC-B430-4752-B41A-9FF5D77F5969}" dt="2025-08-11T13:26:59.990" v="5573" actId="114"/>
          <ac:spMkLst>
            <pc:docMk/>
            <pc:sldMk cId="3320308119" sldId="271"/>
            <ac:spMk id="3" creationId="{F69CCA14-506E-F0FF-5BD9-F22E69F6FFDD}"/>
          </ac:spMkLst>
        </pc:spChg>
        <pc:picChg chg="add mod">
          <ac:chgData name="Rong, Peter" userId="7d27e86e-87bf-453b-8324-a803ae6c0b34" providerId="ADAL" clId="{EDABB9EC-B430-4752-B41A-9FF5D77F5969}" dt="2025-08-11T13:26:15.417" v="5564" actId="1076"/>
          <ac:picMkLst>
            <pc:docMk/>
            <pc:sldMk cId="3320308119" sldId="271"/>
            <ac:picMk id="4" creationId="{BE50B421-90D2-29F8-BCC8-A3F6D695AC98}"/>
          </ac:picMkLst>
        </pc:picChg>
      </pc:sldChg>
      <pc:sldChg chg="addSp modSp new mod modNotesTx">
        <pc:chgData name="Rong, Peter" userId="7d27e86e-87bf-453b-8324-a803ae6c0b34" providerId="ADAL" clId="{EDABB9EC-B430-4752-B41A-9FF5D77F5969}" dt="2025-09-05T15:48:42.163" v="16573" actId="20577"/>
        <pc:sldMkLst>
          <pc:docMk/>
          <pc:sldMk cId="2241531815" sldId="272"/>
        </pc:sldMkLst>
        <pc:spChg chg="mod">
          <ac:chgData name="Rong, Peter" userId="7d27e86e-87bf-453b-8324-a803ae6c0b34" providerId="ADAL" clId="{EDABB9EC-B430-4752-B41A-9FF5D77F5969}" dt="2025-08-18T14:26:56.870" v="6539" actId="20577"/>
          <ac:spMkLst>
            <pc:docMk/>
            <pc:sldMk cId="2241531815" sldId="272"/>
            <ac:spMk id="2" creationId="{81D0DA9D-1D9E-77F7-AFF0-F9ABA087A517}"/>
          </ac:spMkLst>
        </pc:spChg>
        <pc:spChg chg="mod">
          <ac:chgData name="Rong, Peter" userId="7d27e86e-87bf-453b-8324-a803ae6c0b34" providerId="ADAL" clId="{EDABB9EC-B430-4752-B41A-9FF5D77F5969}" dt="2025-09-05T15:48:42.163" v="16573" actId="20577"/>
          <ac:spMkLst>
            <pc:docMk/>
            <pc:sldMk cId="2241531815" sldId="272"/>
            <ac:spMk id="3" creationId="{CD4BED8E-BCAC-3BA2-84F9-D55CAB555707}"/>
          </ac:spMkLst>
        </pc:spChg>
        <pc:picChg chg="add mod">
          <ac:chgData name="Rong, Peter" userId="7d27e86e-87bf-453b-8324-a803ae6c0b34" providerId="ADAL" clId="{EDABB9EC-B430-4752-B41A-9FF5D77F5969}" dt="2025-08-18T14:28:19.319" v="6586" actId="1035"/>
          <ac:picMkLst>
            <pc:docMk/>
            <pc:sldMk cId="2241531815" sldId="272"/>
            <ac:picMk id="9" creationId="{DBC517A4-4A25-896F-1F3C-86D643B32202}"/>
          </ac:picMkLst>
        </pc:picChg>
      </pc:sldChg>
      <pc:sldChg chg="addSp delSp modSp new mod modAnim modNotesTx">
        <pc:chgData name="Rong, Peter" userId="7d27e86e-87bf-453b-8324-a803ae6c0b34" providerId="ADAL" clId="{EDABB9EC-B430-4752-B41A-9FF5D77F5969}" dt="2025-09-01T12:34:25.203" v="13548" actId="20577"/>
        <pc:sldMkLst>
          <pc:docMk/>
          <pc:sldMk cId="4037992045" sldId="273"/>
        </pc:sldMkLst>
        <pc:spChg chg="mod">
          <ac:chgData name="Rong, Peter" userId="7d27e86e-87bf-453b-8324-a803ae6c0b34" providerId="ADAL" clId="{EDABB9EC-B430-4752-B41A-9FF5D77F5969}" dt="2025-08-18T13:22:58.929" v="6049" actId="20577"/>
          <ac:spMkLst>
            <pc:docMk/>
            <pc:sldMk cId="4037992045" sldId="273"/>
            <ac:spMk id="2" creationId="{614E389F-39AA-C8FE-A549-4D33E7F1BDA3}"/>
          </ac:spMkLst>
        </pc:spChg>
        <pc:spChg chg="mod">
          <ac:chgData name="Rong, Peter" userId="7d27e86e-87bf-453b-8324-a803ae6c0b34" providerId="ADAL" clId="{EDABB9EC-B430-4752-B41A-9FF5D77F5969}" dt="2025-08-18T14:04:19.500" v="6266" actId="5793"/>
          <ac:spMkLst>
            <pc:docMk/>
            <pc:sldMk cId="4037992045" sldId="273"/>
            <ac:spMk id="3" creationId="{74B09F71-FFA3-F92A-1FC7-F2C803CFA856}"/>
          </ac:spMkLst>
        </pc:spChg>
        <pc:picChg chg="add mod">
          <ac:chgData name="Rong, Peter" userId="7d27e86e-87bf-453b-8324-a803ae6c0b34" providerId="ADAL" clId="{EDABB9EC-B430-4752-B41A-9FF5D77F5969}" dt="2025-08-18T14:04:12.900" v="6263" actId="1076"/>
          <ac:picMkLst>
            <pc:docMk/>
            <pc:sldMk cId="4037992045" sldId="273"/>
            <ac:picMk id="5" creationId="{2089E42B-DE41-BCD6-8BD2-5ED4E0694362}"/>
          </ac:picMkLst>
        </pc:picChg>
      </pc:sldChg>
      <pc:sldChg chg="addSp delSp modSp add mod delAnim modAnim modNotesTx">
        <pc:chgData name="Rong, Peter" userId="7d27e86e-87bf-453b-8324-a803ae6c0b34" providerId="ADAL" clId="{EDABB9EC-B430-4752-B41A-9FF5D77F5969}" dt="2025-09-01T12:46:17.607" v="13822" actId="6549"/>
        <pc:sldMkLst>
          <pc:docMk/>
          <pc:sldMk cId="3449435808" sldId="274"/>
        </pc:sldMkLst>
        <pc:spChg chg="mod">
          <ac:chgData name="Rong, Peter" userId="7d27e86e-87bf-453b-8324-a803ae6c0b34" providerId="ADAL" clId="{EDABB9EC-B430-4752-B41A-9FF5D77F5969}" dt="2025-08-21T15:13:45.801" v="10431" actId="5793"/>
          <ac:spMkLst>
            <pc:docMk/>
            <pc:sldMk cId="3449435808" sldId="274"/>
            <ac:spMk id="3" creationId="{7C01DEC6-7DD8-7C4C-A107-31D3504AA92C}"/>
          </ac:spMkLst>
        </pc:spChg>
        <pc:picChg chg="mod ord">
          <ac:chgData name="Rong, Peter" userId="7d27e86e-87bf-453b-8324-a803ae6c0b34" providerId="ADAL" clId="{EDABB9EC-B430-4752-B41A-9FF5D77F5969}" dt="2025-09-01T12:42:34.924" v="13658" actId="1076"/>
          <ac:picMkLst>
            <pc:docMk/>
            <pc:sldMk cId="3449435808" sldId="274"/>
            <ac:picMk id="4" creationId="{FE686C64-8E4D-B208-9443-16E8EED5ADF5}"/>
          </ac:picMkLst>
        </pc:picChg>
        <pc:picChg chg="add mod ord">
          <ac:chgData name="Rong, Peter" userId="7d27e86e-87bf-453b-8324-a803ae6c0b34" providerId="ADAL" clId="{EDABB9EC-B430-4752-B41A-9FF5D77F5969}" dt="2025-09-01T12:42:31.870" v="13657" actId="1076"/>
          <ac:picMkLst>
            <pc:docMk/>
            <pc:sldMk cId="3449435808" sldId="274"/>
            <ac:picMk id="5" creationId="{F3AB6FA2-58C4-FAD1-A1B7-F56EE1FE60CB}"/>
          </ac:picMkLst>
        </pc:picChg>
        <pc:picChg chg="add mod">
          <ac:chgData name="Rong, Peter" userId="7d27e86e-87bf-453b-8324-a803ae6c0b34" providerId="ADAL" clId="{EDABB9EC-B430-4752-B41A-9FF5D77F5969}" dt="2025-09-01T12:40:48.678" v="13571" actId="1076"/>
          <ac:picMkLst>
            <pc:docMk/>
            <pc:sldMk cId="3449435808" sldId="274"/>
            <ac:picMk id="6" creationId="{975A8A09-8AC3-5AEC-CA9E-556A0AD624DB}"/>
          </ac:picMkLst>
        </pc:picChg>
      </pc:sldChg>
      <pc:sldChg chg="addSp modSp new mod modAnim modNotesTx">
        <pc:chgData name="Rong, Peter" userId="7d27e86e-87bf-453b-8324-a803ae6c0b34" providerId="ADAL" clId="{EDABB9EC-B430-4752-B41A-9FF5D77F5969}" dt="2025-08-25T09:36:22.597" v="11033" actId="20577"/>
        <pc:sldMkLst>
          <pc:docMk/>
          <pc:sldMk cId="39483561" sldId="275"/>
        </pc:sldMkLst>
        <pc:spChg chg="mod">
          <ac:chgData name="Rong, Peter" userId="7d27e86e-87bf-453b-8324-a803ae6c0b34" providerId="ADAL" clId="{EDABB9EC-B430-4752-B41A-9FF5D77F5969}" dt="2025-08-21T09:16:54.639" v="6854" actId="20577"/>
          <ac:spMkLst>
            <pc:docMk/>
            <pc:sldMk cId="39483561" sldId="275"/>
            <ac:spMk id="2" creationId="{61AC8122-E65D-4136-B25C-E88913B9ED65}"/>
          </ac:spMkLst>
        </pc:spChg>
        <pc:spChg chg="mod">
          <ac:chgData name="Rong, Peter" userId="7d27e86e-87bf-453b-8324-a803ae6c0b34" providerId="ADAL" clId="{EDABB9EC-B430-4752-B41A-9FF5D77F5969}" dt="2025-08-25T09:36:22.597" v="11033" actId="20577"/>
          <ac:spMkLst>
            <pc:docMk/>
            <pc:sldMk cId="39483561" sldId="275"/>
            <ac:spMk id="3" creationId="{90E51AA3-C672-6122-06B9-722AEA4730CF}"/>
          </ac:spMkLst>
        </pc:spChg>
        <pc:spChg chg="add mod">
          <ac:chgData name="Rong, Peter" userId="7d27e86e-87bf-453b-8324-a803ae6c0b34" providerId="ADAL" clId="{EDABB9EC-B430-4752-B41A-9FF5D77F5969}" dt="2025-08-25T09:30:18.917" v="10914" actId="1076"/>
          <ac:spMkLst>
            <pc:docMk/>
            <pc:sldMk cId="39483561" sldId="275"/>
            <ac:spMk id="4" creationId="{6511CE0E-5FE0-EA14-5D2A-33D6E9849CEB}"/>
          </ac:spMkLst>
        </pc:spChg>
        <pc:spChg chg="add mod">
          <ac:chgData name="Rong, Peter" userId="7d27e86e-87bf-453b-8324-a803ae6c0b34" providerId="ADAL" clId="{EDABB9EC-B430-4752-B41A-9FF5D77F5969}" dt="2025-08-25T09:31:27.646" v="10958" actId="1035"/>
          <ac:spMkLst>
            <pc:docMk/>
            <pc:sldMk cId="39483561" sldId="275"/>
            <ac:spMk id="5" creationId="{34C554AE-3221-4D94-8EBB-37B302F74267}"/>
          </ac:spMkLst>
        </pc:spChg>
        <pc:spChg chg="add mod">
          <ac:chgData name="Rong, Peter" userId="7d27e86e-87bf-453b-8324-a803ae6c0b34" providerId="ADAL" clId="{EDABB9EC-B430-4752-B41A-9FF5D77F5969}" dt="2025-08-25T09:33:23.694" v="10987" actId="14100"/>
          <ac:spMkLst>
            <pc:docMk/>
            <pc:sldMk cId="39483561" sldId="275"/>
            <ac:spMk id="6" creationId="{65515AE3-45F4-686B-3345-501B9E00291D}"/>
          </ac:spMkLst>
        </pc:spChg>
        <pc:spChg chg="add mod">
          <ac:chgData name="Rong, Peter" userId="7d27e86e-87bf-453b-8324-a803ae6c0b34" providerId="ADAL" clId="{EDABB9EC-B430-4752-B41A-9FF5D77F5969}" dt="2025-08-25T09:31:40.412" v="10968" actId="14100"/>
          <ac:spMkLst>
            <pc:docMk/>
            <pc:sldMk cId="39483561" sldId="275"/>
            <ac:spMk id="7" creationId="{F0B3134A-1DCB-5616-FD5F-FBE427B947A1}"/>
          </ac:spMkLst>
        </pc:spChg>
        <pc:spChg chg="add mod">
          <ac:chgData name="Rong, Peter" userId="7d27e86e-87bf-453b-8324-a803ae6c0b34" providerId="ADAL" clId="{EDABB9EC-B430-4752-B41A-9FF5D77F5969}" dt="2025-08-25T09:31:44.511" v="10973" actId="1035"/>
          <ac:spMkLst>
            <pc:docMk/>
            <pc:sldMk cId="39483561" sldId="275"/>
            <ac:spMk id="8" creationId="{1433D6B7-9A18-3772-1FB3-8A6295A935BF}"/>
          </ac:spMkLst>
        </pc:spChg>
        <pc:cxnChg chg="add mod">
          <ac:chgData name="Rong, Peter" userId="7d27e86e-87bf-453b-8324-a803ae6c0b34" providerId="ADAL" clId="{EDABB9EC-B430-4752-B41A-9FF5D77F5969}" dt="2025-08-25T09:31:40.412" v="10968" actId="14100"/>
          <ac:cxnSpMkLst>
            <pc:docMk/>
            <pc:sldMk cId="39483561" sldId="275"/>
            <ac:cxnSpMk id="10" creationId="{A5746F67-FC05-B698-4DAA-9358B35644DB}"/>
          </ac:cxnSpMkLst>
        </pc:cxnChg>
        <pc:cxnChg chg="add mod">
          <ac:chgData name="Rong, Peter" userId="7d27e86e-87bf-453b-8324-a803ae6c0b34" providerId="ADAL" clId="{EDABB9EC-B430-4752-B41A-9FF5D77F5969}" dt="2025-08-25T09:33:23.694" v="10987" actId="14100"/>
          <ac:cxnSpMkLst>
            <pc:docMk/>
            <pc:sldMk cId="39483561" sldId="275"/>
            <ac:cxnSpMk id="14" creationId="{46F7562A-4B1D-059F-7D7A-0ACDC5386E93}"/>
          </ac:cxnSpMkLst>
        </pc:cxnChg>
        <pc:cxnChg chg="add mod">
          <ac:chgData name="Rong, Peter" userId="7d27e86e-87bf-453b-8324-a803ae6c0b34" providerId="ADAL" clId="{EDABB9EC-B430-4752-B41A-9FF5D77F5969}" dt="2025-08-25T09:31:44.511" v="10973" actId="1035"/>
          <ac:cxnSpMkLst>
            <pc:docMk/>
            <pc:sldMk cId="39483561" sldId="275"/>
            <ac:cxnSpMk id="18" creationId="{EA9CD4D0-6071-34FF-4AEE-9BAD8F1088D0}"/>
          </ac:cxnSpMkLst>
        </pc:cxnChg>
        <pc:cxnChg chg="add mod">
          <ac:chgData name="Rong, Peter" userId="7d27e86e-87bf-453b-8324-a803ae6c0b34" providerId="ADAL" clId="{EDABB9EC-B430-4752-B41A-9FF5D77F5969}" dt="2025-08-25T09:31:27.646" v="10958" actId="1035"/>
          <ac:cxnSpMkLst>
            <pc:docMk/>
            <pc:sldMk cId="39483561" sldId="275"/>
            <ac:cxnSpMk id="21" creationId="{56D2E7B9-32E1-9E10-F8CD-BB22C8DFA0C4}"/>
          </ac:cxnSpMkLst>
        </pc:cxnChg>
        <pc:cxnChg chg="add mod">
          <ac:chgData name="Rong, Peter" userId="7d27e86e-87bf-453b-8324-a803ae6c0b34" providerId="ADAL" clId="{EDABB9EC-B430-4752-B41A-9FF5D77F5969}" dt="2025-08-25T09:33:23.694" v="10987" actId="14100"/>
          <ac:cxnSpMkLst>
            <pc:docMk/>
            <pc:sldMk cId="39483561" sldId="275"/>
            <ac:cxnSpMk id="27" creationId="{B908C344-8506-1480-9A19-B20FDD8E4C89}"/>
          </ac:cxnSpMkLst>
        </pc:cxnChg>
      </pc:sldChg>
      <pc:sldChg chg="addSp modSp new mod modNotesTx">
        <pc:chgData name="Rong, Peter" userId="7d27e86e-87bf-453b-8324-a803ae6c0b34" providerId="ADAL" clId="{EDABB9EC-B430-4752-B41A-9FF5D77F5969}" dt="2025-09-05T15:52:23.521" v="16592" actId="20577"/>
        <pc:sldMkLst>
          <pc:docMk/>
          <pc:sldMk cId="2552200139" sldId="276"/>
        </pc:sldMkLst>
        <pc:spChg chg="mod">
          <ac:chgData name="Rong, Peter" userId="7d27e86e-87bf-453b-8324-a803ae6c0b34" providerId="ADAL" clId="{EDABB9EC-B430-4752-B41A-9FF5D77F5969}" dt="2025-08-21T09:16:43.157" v="6831" actId="20577"/>
          <ac:spMkLst>
            <pc:docMk/>
            <pc:sldMk cId="2552200139" sldId="276"/>
            <ac:spMk id="2" creationId="{A167444F-4036-51F7-5C85-BB32DF5BFBB4}"/>
          </ac:spMkLst>
        </pc:spChg>
        <pc:spChg chg="mod">
          <ac:chgData name="Rong, Peter" userId="7d27e86e-87bf-453b-8324-a803ae6c0b34" providerId="ADAL" clId="{EDABB9EC-B430-4752-B41A-9FF5D77F5969}" dt="2025-09-05T15:52:23.521" v="16592" actId="20577"/>
          <ac:spMkLst>
            <pc:docMk/>
            <pc:sldMk cId="2552200139" sldId="276"/>
            <ac:spMk id="3" creationId="{446951FC-00B7-DECA-DDE6-365411696910}"/>
          </ac:spMkLst>
        </pc:spChg>
        <pc:picChg chg="add mod">
          <ac:chgData name="Rong, Peter" userId="7d27e86e-87bf-453b-8324-a803ae6c0b34" providerId="ADAL" clId="{EDABB9EC-B430-4752-B41A-9FF5D77F5969}" dt="2025-08-21T09:23:39.360" v="6950" actId="14100"/>
          <ac:picMkLst>
            <pc:docMk/>
            <pc:sldMk cId="2552200139" sldId="276"/>
            <ac:picMk id="4" creationId="{FA253DD8-F3EC-88F9-B297-3A383EB3FCD4}"/>
          </ac:picMkLst>
        </pc:picChg>
      </pc:sldChg>
      <pc:sldChg chg="addSp modSp new mod modNotesTx">
        <pc:chgData name="Rong, Peter" userId="7d27e86e-87bf-453b-8324-a803ae6c0b34" providerId="ADAL" clId="{EDABB9EC-B430-4752-B41A-9FF5D77F5969}" dt="2025-09-01T12:54:09.602" v="14465" actId="20577"/>
        <pc:sldMkLst>
          <pc:docMk/>
          <pc:sldMk cId="2890962658" sldId="277"/>
        </pc:sldMkLst>
        <pc:spChg chg="mod">
          <ac:chgData name="Rong, Peter" userId="7d27e86e-87bf-453b-8324-a803ae6c0b34" providerId="ADAL" clId="{EDABB9EC-B430-4752-B41A-9FF5D77F5969}" dt="2025-09-01T12:54:09.602" v="14465" actId="20577"/>
          <ac:spMkLst>
            <pc:docMk/>
            <pc:sldMk cId="2890962658" sldId="277"/>
            <ac:spMk id="2" creationId="{412606AC-1EB7-282C-9FB4-7867DB5537A5}"/>
          </ac:spMkLst>
        </pc:spChg>
        <pc:spChg chg="mod">
          <ac:chgData name="Rong, Peter" userId="7d27e86e-87bf-453b-8324-a803ae6c0b34" providerId="ADAL" clId="{EDABB9EC-B430-4752-B41A-9FF5D77F5969}" dt="2025-08-25T08:45:23.325" v="10485" actId="20577"/>
          <ac:spMkLst>
            <pc:docMk/>
            <pc:sldMk cId="2890962658" sldId="277"/>
            <ac:spMk id="3" creationId="{B1336AD2-87D2-3202-199D-7E45A4B3C5A0}"/>
          </ac:spMkLst>
        </pc:spChg>
        <pc:spChg chg="add mod">
          <ac:chgData name="Rong, Peter" userId="7d27e86e-87bf-453b-8324-a803ae6c0b34" providerId="ADAL" clId="{EDABB9EC-B430-4752-B41A-9FF5D77F5969}" dt="2025-08-21T09:45:34.238" v="9433" actId="1076"/>
          <ac:spMkLst>
            <pc:docMk/>
            <pc:sldMk cId="2890962658" sldId="277"/>
            <ac:spMk id="5" creationId="{C57F5F13-9016-6833-D335-74F4334A53F3}"/>
          </ac:spMkLst>
        </pc:spChg>
      </pc:sldChg>
      <pc:sldChg chg="addSp delSp modSp add mod modAnim modNotesTx">
        <pc:chgData name="Rong, Peter" userId="7d27e86e-87bf-453b-8324-a803ae6c0b34" providerId="ADAL" clId="{EDABB9EC-B430-4752-B41A-9FF5D77F5969}" dt="2025-09-01T12:52:02.313" v="14429" actId="20577"/>
        <pc:sldMkLst>
          <pc:docMk/>
          <pc:sldMk cId="2518318008" sldId="278"/>
        </pc:sldMkLst>
        <pc:spChg chg="mod">
          <ac:chgData name="Rong, Peter" userId="7d27e86e-87bf-453b-8324-a803ae6c0b34" providerId="ADAL" clId="{EDABB9EC-B430-4752-B41A-9FF5D77F5969}" dt="2025-08-21T09:25:07.532" v="6991" actId="27636"/>
          <ac:spMkLst>
            <pc:docMk/>
            <pc:sldMk cId="2518318008" sldId="278"/>
            <ac:spMk id="3" creationId="{9079F8DF-382C-FA63-81E0-310C2C5C85B8}"/>
          </ac:spMkLst>
        </pc:spChg>
        <pc:picChg chg="add mod">
          <ac:chgData name="Rong, Peter" userId="7d27e86e-87bf-453b-8324-a803ae6c0b34" providerId="ADAL" clId="{EDABB9EC-B430-4752-B41A-9FF5D77F5969}" dt="2025-08-21T09:25:44.459" v="6993" actId="1076"/>
          <ac:picMkLst>
            <pc:docMk/>
            <pc:sldMk cId="2518318008" sldId="278"/>
            <ac:picMk id="4" creationId="{59E2CC64-846E-824D-781F-C05178EB4E4F}"/>
          </ac:picMkLst>
        </pc:picChg>
        <pc:picChg chg="add mod">
          <ac:chgData name="Rong, Peter" userId="7d27e86e-87bf-453b-8324-a803ae6c0b34" providerId="ADAL" clId="{EDABB9EC-B430-4752-B41A-9FF5D77F5969}" dt="2025-08-18T14:38:13.255" v="6791" actId="1076"/>
          <ac:picMkLst>
            <pc:docMk/>
            <pc:sldMk cId="2518318008" sldId="278"/>
            <ac:picMk id="7170" creationId="{A66C2D4D-FF54-676A-981F-D567BF0533C2}"/>
          </ac:picMkLst>
        </pc:picChg>
      </pc:sldChg>
      <pc:sldChg chg="addSp delSp modSp new mod modAnim">
        <pc:chgData name="Rong, Peter" userId="7d27e86e-87bf-453b-8324-a803ae6c0b34" providerId="ADAL" clId="{EDABB9EC-B430-4752-B41A-9FF5D77F5969}" dt="2025-08-25T11:55:42.171" v="11035" actId="1076"/>
        <pc:sldMkLst>
          <pc:docMk/>
          <pc:sldMk cId="1543607165" sldId="279"/>
        </pc:sldMkLst>
        <pc:spChg chg="mod">
          <ac:chgData name="Rong, Peter" userId="7d27e86e-87bf-453b-8324-a803ae6c0b34" providerId="ADAL" clId="{EDABB9EC-B430-4752-B41A-9FF5D77F5969}" dt="2025-08-21T09:17:19.181" v="6881" actId="20577"/>
          <ac:spMkLst>
            <pc:docMk/>
            <pc:sldMk cId="1543607165" sldId="279"/>
            <ac:spMk id="2" creationId="{89370CA6-DDAE-A560-7F90-E17EB36D368F}"/>
          </ac:spMkLst>
        </pc:spChg>
        <pc:picChg chg="add mod ord">
          <ac:chgData name="Rong, Peter" userId="7d27e86e-87bf-453b-8324-a803ae6c0b34" providerId="ADAL" clId="{EDABB9EC-B430-4752-B41A-9FF5D77F5969}" dt="2025-08-21T09:19:04.043" v="6890" actId="1076"/>
          <ac:picMkLst>
            <pc:docMk/>
            <pc:sldMk cId="1543607165" sldId="279"/>
            <ac:picMk id="5" creationId="{D5DF6872-EBC5-8246-0D45-47F50FEDCF9B}"/>
          </ac:picMkLst>
        </pc:picChg>
        <pc:picChg chg="add mod">
          <ac:chgData name="Rong, Peter" userId="7d27e86e-87bf-453b-8324-a803ae6c0b34" providerId="ADAL" clId="{EDABB9EC-B430-4752-B41A-9FF5D77F5969}" dt="2025-08-25T11:55:42.171" v="11035" actId="1076"/>
          <ac:picMkLst>
            <pc:docMk/>
            <pc:sldMk cId="1543607165" sldId="279"/>
            <ac:picMk id="8194" creationId="{10EA331A-459C-6F95-0B5D-3C987C18ED8F}"/>
          </ac:picMkLst>
        </pc:picChg>
      </pc:sldChg>
      <pc:sldChg chg="addSp delSp modSp new mod delAnim modAnim modNotesTx">
        <pc:chgData name="Rong, Peter" userId="7d27e86e-87bf-453b-8324-a803ae6c0b34" providerId="ADAL" clId="{EDABB9EC-B430-4752-B41A-9FF5D77F5969}" dt="2025-09-01T13:29:59.801" v="16144" actId="1076"/>
        <pc:sldMkLst>
          <pc:docMk/>
          <pc:sldMk cId="1106311901" sldId="280"/>
        </pc:sldMkLst>
        <pc:spChg chg="mod">
          <ac:chgData name="Rong, Peter" userId="7d27e86e-87bf-453b-8324-a803ae6c0b34" providerId="ADAL" clId="{EDABB9EC-B430-4752-B41A-9FF5D77F5969}" dt="2025-09-01T12:54:36.452" v="14496" actId="20577"/>
          <ac:spMkLst>
            <pc:docMk/>
            <pc:sldMk cId="1106311901" sldId="280"/>
            <ac:spMk id="2" creationId="{75AD97A2-626A-AD1A-E916-80E0935CA4A1}"/>
          </ac:spMkLst>
        </pc:spChg>
        <pc:spChg chg="add mod">
          <ac:chgData name="Rong, Peter" userId="7d27e86e-87bf-453b-8324-a803ae6c0b34" providerId="ADAL" clId="{EDABB9EC-B430-4752-B41A-9FF5D77F5969}" dt="2025-09-01T13:18:57.419" v="16017" actId="5793"/>
          <ac:spMkLst>
            <pc:docMk/>
            <pc:sldMk cId="1106311901" sldId="280"/>
            <ac:spMk id="7" creationId="{5059F65F-AFB6-82AD-5451-6F321F6DFF86}"/>
          </ac:spMkLst>
        </pc:spChg>
        <pc:spChg chg="add mod">
          <ac:chgData name="Rong, Peter" userId="7d27e86e-87bf-453b-8324-a803ae6c0b34" providerId="ADAL" clId="{EDABB9EC-B430-4752-B41A-9FF5D77F5969}" dt="2025-09-01T13:29:16.097" v="16137" actId="207"/>
          <ac:spMkLst>
            <pc:docMk/>
            <pc:sldMk cId="1106311901" sldId="280"/>
            <ac:spMk id="8" creationId="{57F1A352-C5B4-B9FB-8995-3AA208461396}"/>
          </ac:spMkLst>
        </pc:spChg>
        <pc:picChg chg="add mod ord">
          <ac:chgData name="Rong, Peter" userId="7d27e86e-87bf-453b-8324-a803ae6c0b34" providerId="ADAL" clId="{EDABB9EC-B430-4752-B41A-9FF5D77F5969}" dt="2025-09-01T13:29:59.801" v="16144" actId="1076"/>
          <ac:picMkLst>
            <pc:docMk/>
            <pc:sldMk cId="1106311901" sldId="280"/>
            <ac:picMk id="5" creationId="{75B79384-2DEB-AFFD-E0DA-7A2E35ADA241}"/>
          </ac:picMkLst>
        </pc:picChg>
        <pc:picChg chg="add mod">
          <ac:chgData name="Rong, Peter" userId="7d27e86e-87bf-453b-8324-a803ae6c0b34" providerId="ADAL" clId="{EDABB9EC-B430-4752-B41A-9FF5D77F5969}" dt="2025-09-01T13:23:33.547" v="16100" actId="1076"/>
          <ac:picMkLst>
            <pc:docMk/>
            <pc:sldMk cId="1106311901" sldId="280"/>
            <ac:picMk id="1026" creationId="{504139E3-27FF-06BE-2D14-D0A20D43C1CE}"/>
          </ac:picMkLst>
        </pc:picChg>
        <pc:picChg chg="add mod">
          <ac:chgData name="Rong, Peter" userId="7d27e86e-87bf-453b-8324-a803ae6c0b34" providerId="ADAL" clId="{EDABB9EC-B430-4752-B41A-9FF5D77F5969}" dt="2025-09-01T13:28:07.628" v="16129" actId="1076"/>
          <ac:picMkLst>
            <pc:docMk/>
            <pc:sldMk cId="1106311901" sldId="280"/>
            <ac:picMk id="1032" creationId="{7F1850D7-88CA-FA99-FDAD-E9CC7EC9DB46}"/>
          </ac:picMkLst>
        </pc:picChg>
        <pc:picChg chg="add mod">
          <ac:chgData name="Rong, Peter" userId="7d27e86e-87bf-453b-8324-a803ae6c0b34" providerId="ADAL" clId="{EDABB9EC-B430-4752-B41A-9FF5D77F5969}" dt="2025-09-01T13:27:17.965" v="16120" actId="1076"/>
          <ac:picMkLst>
            <pc:docMk/>
            <pc:sldMk cId="1106311901" sldId="280"/>
            <ac:picMk id="1036" creationId="{3BDE7D6F-9872-F3A9-2D20-A534D94ED714}"/>
          </ac:picMkLst>
        </pc:picChg>
        <pc:picChg chg="add mod">
          <ac:chgData name="Rong, Peter" userId="7d27e86e-87bf-453b-8324-a803ae6c0b34" providerId="ADAL" clId="{EDABB9EC-B430-4752-B41A-9FF5D77F5969}" dt="2025-09-01T13:27:25.680" v="16121" actId="1076"/>
          <ac:picMkLst>
            <pc:docMk/>
            <pc:sldMk cId="1106311901" sldId="280"/>
            <ac:picMk id="1038" creationId="{45C88F96-9252-84A6-531A-D74431319DC9}"/>
          </ac:picMkLst>
        </pc:picChg>
      </pc:sldChg>
      <pc:sldChg chg="addSp delSp modSp new mod modNotesTx">
        <pc:chgData name="Rong, Peter" userId="7d27e86e-87bf-453b-8324-a803ae6c0b34" providerId="ADAL" clId="{EDABB9EC-B430-4752-B41A-9FF5D77F5969}" dt="2025-09-01T13:31:30.053" v="16318" actId="20577"/>
        <pc:sldMkLst>
          <pc:docMk/>
          <pc:sldMk cId="768373345" sldId="281"/>
        </pc:sldMkLst>
        <pc:spChg chg="mod">
          <ac:chgData name="Rong, Peter" userId="7d27e86e-87bf-453b-8324-a803ae6c0b34" providerId="ADAL" clId="{EDABB9EC-B430-4752-B41A-9FF5D77F5969}" dt="2025-09-01T13:04:12.592" v="14862" actId="20577"/>
          <ac:spMkLst>
            <pc:docMk/>
            <pc:sldMk cId="768373345" sldId="281"/>
            <ac:spMk id="2" creationId="{FB06BFA0-7503-810C-4BE3-2A3E70086976}"/>
          </ac:spMkLst>
        </pc:spChg>
        <pc:picChg chg="add mod ord">
          <ac:chgData name="Rong, Peter" userId="7d27e86e-87bf-453b-8324-a803ae6c0b34" providerId="ADAL" clId="{EDABB9EC-B430-4752-B41A-9FF5D77F5969}" dt="2025-08-21T09:47:43.530" v="9484" actId="14100"/>
          <ac:picMkLst>
            <pc:docMk/>
            <pc:sldMk cId="768373345" sldId="281"/>
            <ac:picMk id="5" creationId="{23B3ABA4-4835-B9A4-EEE1-0A8F9248014A}"/>
          </ac:picMkLst>
        </pc:picChg>
      </pc:sldChg>
      <pc:sldChg chg="delSp modSp add del mod delAnim modAnim">
        <pc:chgData name="Rong, Peter" userId="7d27e86e-87bf-453b-8324-a803ae6c0b34" providerId="ADAL" clId="{EDABB9EC-B430-4752-B41A-9FF5D77F5969}" dt="2025-09-01T12:29:10.299" v="13169" actId="2696"/>
        <pc:sldMkLst>
          <pc:docMk/>
          <pc:sldMk cId="3215243391" sldId="282"/>
        </pc:sldMkLst>
      </pc:sldChg>
      <pc:sldChg chg="addSp delSp modSp new mod modNotesTx">
        <pc:chgData name="Rong, Peter" userId="7d27e86e-87bf-453b-8324-a803ae6c0b34" providerId="ADAL" clId="{EDABB9EC-B430-4752-B41A-9FF5D77F5969}" dt="2025-09-01T08:00:51.535" v="11211" actId="20577"/>
        <pc:sldMkLst>
          <pc:docMk/>
          <pc:sldMk cId="3391849094" sldId="283"/>
        </pc:sldMkLst>
        <pc:spChg chg="mod">
          <ac:chgData name="Rong, Peter" userId="7d27e86e-87bf-453b-8324-a803ae6c0b34" providerId="ADAL" clId="{EDABB9EC-B430-4752-B41A-9FF5D77F5969}" dt="2025-08-21T14:38:05.282" v="9560" actId="20577"/>
          <ac:spMkLst>
            <pc:docMk/>
            <pc:sldMk cId="3391849094" sldId="283"/>
            <ac:spMk id="2" creationId="{0404912A-0CAD-8CC2-2536-4D3D4AD235FC}"/>
          </ac:spMkLst>
        </pc:spChg>
        <pc:picChg chg="add mod ord">
          <ac:chgData name="Rong, Peter" userId="7d27e86e-87bf-453b-8324-a803ae6c0b34" providerId="ADAL" clId="{EDABB9EC-B430-4752-B41A-9FF5D77F5969}" dt="2025-08-21T14:38:32.261" v="9564" actId="1076"/>
          <ac:picMkLst>
            <pc:docMk/>
            <pc:sldMk cId="3391849094" sldId="283"/>
            <ac:picMk id="5" creationId="{C79FE439-BD4D-8861-3C1B-2AD190968CBC}"/>
          </ac:picMkLst>
        </pc:picChg>
      </pc:sldChg>
      <pc:sldChg chg="addSp modSp new mod modNotesTx">
        <pc:chgData name="Rong, Peter" userId="7d27e86e-87bf-453b-8324-a803ae6c0b34" providerId="ADAL" clId="{EDABB9EC-B430-4752-B41A-9FF5D77F5969}" dt="2025-08-25T15:06:05.167" v="11068"/>
        <pc:sldMkLst>
          <pc:docMk/>
          <pc:sldMk cId="3190437434" sldId="284"/>
        </pc:sldMkLst>
        <pc:spChg chg="mod">
          <ac:chgData name="Rong, Peter" userId="7d27e86e-87bf-453b-8324-a803ae6c0b34" providerId="ADAL" clId="{EDABB9EC-B430-4752-B41A-9FF5D77F5969}" dt="2025-08-25T15:04:25.341" v="11053" actId="20577"/>
          <ac:spMkLst>
            <pc:docMk/>
            <pc:sldMk cId="3190437434" sldId="284"/>
            <ac:spMk id="2" creationId="{C5BC6B5F-5C9C-2A30-DB2D-1DDA38B01330}"/>
          </ac:spMkLst>
        </pc:spChg>
        <pc:spChg chg="mod">
          <ac:chgData name="Rong, Peter" userId="7d27e86e-87bf-453b-8324-a803ae6c0b34" providerId="ADAL" clId="{EDABB9EC-B430-4752-B41A-9FF5D77F5969}" dt="2025-08-25T15:04:59.665" v="11059" actId="1076"/>
          <ac:spMkLst>
            <pc:docMk/>
            <pc:sldMk cId="3190437434" sldId="284"/>
            <ac:spMk id="3" creationId="{70AA400D-59EB-ADF2-EF83-41F17C5C439F}"/>
          </ac:spMkLst>
        </pc:spChg>
        <pc:picChg chg="add mod">
          <ac:chgData name="Rong, Peter" userId="7d27e86e-87bf-453b-8324-a803ae6c0b34" providerId="ADAL" clId="{EDABB9EC-B430-4752-B41A-9FF5D77F5969}" dt="2025-08-25T15:06:05.167" v="11068"/>
          <ac:picMkLst>
            <pc:docMk/>
            <pc:sldMk cId="3190437434" sldId="284"/>
            <ac:picMk id="5" creationId="{16DDF28C-3E4F-8616-3BB7-0EDE36D441E1}"/>
          </ac:picMkLst>
        </pc:picChg>
      </pc:sldChg>
      <pc:sldMasterChg chg="setBg modSldLayout">
        <pc:chgData name="Rong, Peter" userId="7d27e86e-87bf-453b-8324-a803ae6c0b34" providerId="ADAL" clId="{EDABB9EC-B430-4752-B41A-9FF5D77F5969}" dt="2025-08-07T08:50:26.030" v="321"/>
        <pc:sldMasterMkLst>
          <pc:docMk/>
          <pc:sldMasterMk cId="2315161405" sldId="2147483683"/>
        </pc:sldMasterMkLst>
        <pc:sldLayoutChg chg="setBg">
          <pc:chgData name="Rong, Peter" userId="7d27e86e-87bf-453b-8324-a803ae6c0b34" providerId="ADAL" clId="{EDABB9EC-B430-4752-B41A-9FF5D77F5969}" dt="2025-08-07T08:50:26.030" v="321"/>
          <pc:sldLayoutMkLst>
            <pc:docMk/>
            <pc:sldMasterMk cId="2315161405" sldId="2147483683"/>
            <pc:sldLayoutMk cId="999018568" sldId="2147483672"/>
          </pc:sldLayoutMkLst>
        </pc:sldLayoutChg>
        <pc:sldLayoutChg chg="setBg">
          <pc:chgData name="Rong, Peter" userId="7d27e86e-87bf-453b-8324-a803ae6c0b34" providerId="ADAL" clId="{EDABB9EC-B430-4752-B41A-9FF5D77F5969}" dt="2025-08-07T08:50:26.030" v="321"/>
          <pc:sldLayoutMkLst>
            <pc:docMk/>
            <pc:sldMasterMk cId="2315161405" sldId="2147483683"/>
            <pc:sldLayoutMk cId="4032495290" sldId="2147483673"/>
          </pc:sldLayoutMkLst>
        </pc:sldLayoutChg>
        <pc:sldLayoutChg chg="setBg">
          <pc:chgData name="Rong, Peter" userId="7d27e86e-87bf-453b-8324-a803ae6c0b34" providerId="ADAL" clId="{EDABB9EC-B430-4752-B41A-9FF5D77F5969}" dt="2025-08-07T08:50:26.030" v="321"/>
          <pc:sldLayoutMkLst>
            <pc:docMk/>
            <pc:sldMasterMk cId="2315161405" sldId="2147483683"/>
            <pc:sldLayoutMk cId="1521269644" sldId="2147483674"/>
          </pc:sldLayoutMkLst>
        </pc:sldLayoutChg>
        <pc:sldLayoutChg chg="setBg">
          <pc:chgData name="Rong, Peter" userId="7d27e86e-87bf-453b-8324-a803ae6c0b34" providerId="ADAL" clId="{EDABB9EC-B430-4752-B41A-9FF5D77F5969}" dt="2025-08-07T08:50:26.030" v="321"/>
          <pc:sldLayoutMkLst>
            <pc:docMk/>
            <pc:sldMasterMk cId="2315161405" sldId="2147483683"/>
            <pc:sldLayoutMk cId="409014405" sldId="2147483675"/>
          </pc:sldLayoutMkLst>
        </pc:sldLayoutChg>
        <pc:sldLayoutChg chg="setBg">
          <pc:chgData name="Rong, Peter" userId="7d27e86e-87bf-453b-8324-a803ae6c0b34" providerId="ADAL" clId="{EDABB9EC-B430-4752-B41A-9FF5D77F5969}" dt="2025-08-07T08:50:26.030" v="321"/>
          <pc:sldLayoutMkLst>
            <pc:docMk/>
            <pc:sldMasterMk cId="2315161405" sldId="2147483683"/>
            <pc:sldLayoutMk cId="2646014574" sldId="2147483676"/>
          </pc:sldLayoutMkLst>
        </pc:sldLayoutChg>
        <pc:sldLayoutChg chg="setBg">
          <pc:chgData name="Rong, Peter" userId="7d27e86e-87bf-453b-8324-a803ae6c0b34" providerId="ADAL" clId="{EDABB9EC-B430-4752-B41A-9FF5D77F5969}" dt="2025-08-07T08:50:26.030" v="321"/>
          <pc:sldLayoutMkLst>
            <pc:docMk/>
            <pc:sldMasterMk cId="2315161405" sldId="2147483683"/>
            <pc:sldLayoutMk cId="4005192185" sldId="2147483677"/>
          </pc:sldLayoutMkLst>
        </pc:sldLayoutChg>
        <pc:sldLayoutChg chg="setBg">
          <pc:chgData name="Rong, Peter" userId="7d27e86e-87bf-453b-8324-a803ae6c0b34" providerId="ADAL" clId="{EDABB9EC-B430-4752-B41A-9FF5D77F5969}" dt="2025-08-07T08:50:26.030" v="321"/>
          <pc:sldLayoutMkLst>
            <pc:docMk/>
            <pc:sldMasterMk cId="2315161405" sldId="2147483683"/>
            <pc:sldLayoutMk cId="2285941360" sldId="2147483678"/>
          </pc:sldLayoutMkLst>
        </pc:sldLayoutChg>
        <pc:sldLayoutChg chg="setBg">
          <pc:chgData name="Rong, Peter" userId="7d27e86e-87bf-453b-8324-a803ae6c0b34" providerId="ADAL" clId="{EDABB9EC-B430-4752-B41A-9FF5D77F5969}" dt="2025-08-07T08:50:26.030" v="321"/>
          <pc:sldLayoutMkLst>
            <pc:docMk/>
            <pc:sldMasterMk cId="2315161405" sldId="2147483683"/>
            <pc:sldLayoutMk cId="2272495345" sldId="2147483679"/>
          </pc:sldLayoutMkLst>
        </pc:sldLayoutChg>
        <pc:sldLayoutChg chg="setBg">
          <pc:chgData name="Rong, Peter" userId="7d27e86e-87bf-453b-8324-a803ae6c0b34" providerId="ADAL" clId="{EDABB9EC-B430-4752-B41A-9FF5D77F5969}" dt="2025-08-07T08:50:26.030" v="321"/>
          <pc:sldLayoutMkLst>
            <pc:docMk/>
            <pc:sldMasterMk cId="2315161405" sldId="2147483683"/>
            <pc:sldLayoutMk cId="1178614291" sldId="2147483680"/>
          </pc:sldLayoutMkLst>
        </pc:sldLayoutChg>
        <pc:sldLayoutChg chg="setBg">
          <pc:chgData name="Rong, Peter" userId="7d27e86e-87bf-453b-8324-a803ae6c0b34" providerId="ADAL" clId="{EDABB9EC-B430-4752-B41A-9FF5D77F5969}" dt="2025-08-07T08:50:26.030" v="321"/>
          <pc:sldLayoutMkLst>
            <pc:docMk/>
            <pc:sldMasterMk cId="2315161405" sldId="2147483683"/>
            <pc:sldLayoutMk cId="786990446" sldId="2147483681"/>
          </pc:sldLayoutMkLst>
        </pc:sldLayoutChg>
        <pc:sldLayoutChg chg="setBg">
          <pc:chgData name="Rong, Peter" userId="7d27e86e-87bf-453b-8324-a803ae6c0b34" providerId="ADAL" clId="{EDABB9EC-B430-4752-B41A-9FF5D77F5969}" dt="2025-08-07T08:50:26.030" v="321"/>
          <pc:sldLayoutMkLst>
            <pc:docMk/>
            <pc:sldMasterMk cId="2315161405" sldId="2147483683"/>
            <pc:sldLayoutMk cId="3254271891" sldId="214748368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F74B50-67FC-4F44-B2FE-29F57F385886}" type="datetimeFigureOut">
              <a:rPr lang="nl-NL" smtClean="0"/>
              <a:t>5-9-2025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2CA1B1-BE48-4270-B9E5-9DD6A930E568}" type="slidenum">
              <a:rPr lang="nl-NL" smtClean="0"/>
              <a:t>‹nr.›</a:t>
            </a:fld>
            <a:endParaRPr lang="nl-NL"/>
          </a:p>
        </p:txBody>
      </p:sp>
    </p:spTree>
    <p:extLst>
      <p:ext uri="{BB962C8B-B14F-4D97-AF65-F5344CB8AC3E}">
        <p14:creationId xmlns:p14="http://schemas.microsoft.com/office/powerpoint/2010/main" val="2287525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xerte.gildeopleidingen.nl/play.php?template_id=821"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aiornot.com/"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www.fakeimagedetector.com/"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tests.quest.nl/tests?field_test_category_target_id=16"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Welkom woord</a:t>
            </a:r>
          </a:p>
          <a:p>
            <a:r>
              <a:rPr lang="nl-NL" dirty="0"/>
              <a:t>Uitleg te bespreken onderwerp</a:t>
            </a:r>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1</a:t>
            </a:fld>
            <a:endParaRPr lang="nl-NL"/>
          </a:p>
        </p:txBody>
      </p:sp>
    </p:spTree>
    <p:extLst>
      <p:ext uri="{BB962C8B-B14F-4D97-AF65-F5344CB8AC3E}">
        <p14:creationId xmlns:p14="http://schemas.microsoft.com/office/powerpoint/2010/main" val="668981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Attention </a:t>
            </a:r>
            <a:r>
              <a:rPr lang="nl-NL" b="1" dirty="0" err="1"/>
              <a:t>mechanisms</a:t>
            </a:r>
            <a:r>
              <a:rPr lang="nl-NL" dirty="0"/>
              <a:t> vormen het </a:t>
            </a:r>
            <a:r>
              <a:rPr lang="nl-NL" b="1" dirty="0"/>
              <a:t>hart van moderne AI-taalmodellen</a:t>
            </a:r>
            <a:r>
              <a:rPr lang="nl-NL" dirty="0"/>
              <a:t>, zoals GPT, BERT en andere </a:t>
            </a:r>
            <a:r>
              <a:rPr lang="nl-NL" dirty="0" err="1"/>
              <a:t>transformers</a:t>
            </a:r>
            <a:r>
              <a:rPr lang="nl-NL" dirty="0"/>
              <a:t>. Hieronder leg ik het uit in begrijpelijke én technische termen.</a:t>
            </a:r>
          </a:p>
          <a:p>
            <a:r>
              <a:rPr lang="nl-NL" b="1" dirty="0"/>
              <a:t>🔍 Wat is een </a:t>
            </a:r>
            <a:r>
              <a:rPr lang="nl-NL" b="1" i="1" dirty="0"/>
              <a:t>attention </a:t>
            </a:r>
            <a:r>
              <a:rPr lang="nl-NL" b="1" i="1" dirty="0" err="1"/>
              <a:t>mechanism</a:t>
            </a:r>
            <a:r>
              <a:rPr lang="nl-NL" b="1" dirty="0"/>
              <a:t> in AI?</a:t>
            </a:r>
          </a:p>
          <a:p>
            <a:endParaRPr lang="nl-NL" b="1" dirty="0"/>
          </a:p>
          <a:p>
            <a:r>
              <a:rPr lang="nl-NL" b="1" dirty="0"/>
              <a:t>Attention</a:t>
            </a:r>
            <a:r>
              <a:rPr lang="nl-NL" dirty="0"/>
              <a:t> betekent letterlijk "aandacht".</a:t>
            </a:r>
          </a:p>
          <a:p>
            <a:br>
              <a:rPr lang="nl-NL" dirty="0"/>
            </a:br>
            <a:r>
              <a:rPr lang="nl-NL" dirty="0"/>
              <a:t>In een neuraal netwerk betekent het:</a:t>
            </a:r>
          </a:p>
          <a:p>
            <a:r>
              <a:rPr lang="nl-NL" b="1" dirty="0"/>
              <a:t>Een manier voor het model om te bepalen </a:t>
            </a:r>
            <a:r>
              <a:rPr lang="nl-NL" b="1" i="1" dirty="0"/>
              <a:t>welke delen van de input belangrijk zijn</a:t>
            </a:r>
            <a:r>
              <a:rPr lang="nl-NL" b="1" dirty="0"/>
              <a:t> bij het genereren van de output.</a:t>
            </a:r>
          </a:p>
          <a:p>
            <a:endParaRPr lang="nl-NL" dirty="0"/>
          </a:p>
          <a:p>
            <a:r>
              <a:rPr lang="nl-NL" dirty="0"/>
              <a:t>In plaats van elke input evenveel gewicht te geven, </a:t>
            </a:r>
            <a:r>
              <a:rPr lang="nl-NL" b="1" dirty="0"/>
              <a:t>kiest het model bewust waar het op moet "letten"</a:t>
            </a:r>
            <a:r>
              <a:rPr lang="nl-NL" dirty="0"/>
              <a:t> bij het verwerken van een zin.</a:t>
            </a:r>
          </a:p>
          <a:p>
            <a:endParaRPr lang="nl-NL" b="1" dirty="0"/>
          </a:p>
          <a:p>
            <a:r>
              <a:rPr lang="nl-NL" b="1" dirty="0"/>
              <a:t>👶 Simpel voorbeeld:</a:t>
            </a:r>
          </a:p>
          <a:p>
            <a:r>
              <a:rPr lang="nl-NL" dirty="0"/>
              <a:t>Stel je de zin voor:</a:t>
            </a:r>
          </a:p>
          <a:p>
            <a:r>
              <a:rPr lang="nl-NL" b="1" dirty="0"/>
              <a:t>"De hond die door de tuin liep, blafte luid."</a:t>
            </a:r>
            <a:endParaRPr lang="nl-NL" dirty="0"/>
          </a:p>
          <a:p>
            <a:r>
              <a:rPr lang="nl-NL" dirty="0"/>
              <a:t>Als het model moet voorspellen wat "blafte", dan moet het begrijpen dat "hond" het onderwerp is — </a:t>
            </a:r>
            <a:r>
              <a:rPr lang="nl-NL" b="1" dirty="0"/>
              <a:t>niet "tuin"</a:t>
            </a:r>
            <a:r>
              <a:rPr lang="nl-NL" dirty="0"/>
              <a:t>.</a:t>
            </a:r>
            <a:br>
              <a:rPr lang="nl-NL" dirty="0"/>
            </a:br>
            <a:r>
              <a:rPr lang="nl-NL" dirty="0"/>
              <a:t>→ Een goed attention-mechanisme laat het model focussen op “hond” wanneer het “blafte” voorspelt.</a:t>
            </a:r>
          </a:p>
          <a:p>
            <a:endParaRPr lang="nl-NL" dirty="0"/>
          </a:p>
          <a:p>
            <a:r>
              <a:rPr lang="nl-NL" b="1" dirty="0"/>
              <a:t>⚙️ Technisch: Hoe werkt attention?</a:t>
            </a:r>
          </a:p>
          <a:p>
            <a:r>
              <a:rPr lang="nl-NL" dirty="0"/>
              <a:t>In een </a:t>
            </a:r>
            <a:r>
              <a:rPr lang="nl-NL" b="1" dirty="0" err="1"/>
              <a:t>transformer</a:t>
            </a:r>
            <a:r>
              <a:rPr lang="nl-NL" b="1" dirty="0"/>
              <a:t>-model</a:t>
            </a:r>
            <a:r>
              <a:rPr lang="nl-NL" dirty="0"/>
              <a:t> (zoals GPT), wordt attention gebruikt om </a:t>
            </a:r>
            <a:r>
              <a:rPr lang="nl-NL" b="1" dirty="0"/>
              <a:t>relaties tussen tokens te berekenen</a:t>
            </a:r>
            <a:r>
              <a:rPr lang="nl-NL" dirty="0"/>
              <a:t>.</a:t>
            </a:r>
          </a:p>
          <a:p>
            <a:endParaRPr lang="nl-NL" dirty="0"/>
          </a:p>
          <a:p>
            <a:r>
              <a:rPr lang="nl-NL" dirty="0"/>
              <a:t>Bijvoorbeeld:</a:t>
            </a:r>
          </a:p>
          <a:p>
            <a:r>
              <a:rPr lang="nl-NL" dirty="0"/>
              <a:t>Elke token (bijv. een woord) krijgt een vector (getallenrij).</a:t>
            </a:r>
          </a:p>
          <a:p>
            <a:r>
              <a:rPr lang="nl-NL" dirty="0"/>
              <a:t>Het model rekent uit hoeveel aandacht elk ander token moet krijgen t.o.v. de huidige token.</a:t>
            </a:r>
          </a:p>
          <a:p>
            <a:r>
              <a:rPr lang="nl-NL" dirty="0"/>
              <a:t>Dit gebeurt met een </a:t>
            </a:r>
            <a:r>
              <a:rPr lang="nl-NL" b="1" dirty="0"/>
              <a:t>gewogen som</a:t>
            </a:r>
            <a:r>
              <a:rPr lang="nl-NL" dirty="0"/>
              <a:t>: woorden die relevanter zijn krijgen een hogere "attention score".</a:t>
            </a:r>
          </a:p>
          <a:p>
            <a:r>
              <a:rPr lang="nl-NL" dirty="0"/>
              <a:t>Deze scores bepalen welke informatie wordt meegenomen bij het maken van voorspellingen.</a:t>
            </a:r>
          </a:p>
          <a:p>
            <a:endParaRPr lang="nl-NL" dirty="0"/>
          </a:p>
          <a:p>
            <a:r>
              <a:rPr lang="nl-NL" b="1" dirty="0"/>
              <a:t>🧠 Soorten Attention:</a:t>
            </a:r>
          </a:p>
          <a:p>
            <a:r>
              <a:rPr lang="nl-NL" b="1" dirty="0"/>
              <a:t>🔹 1. </a:t>
            </a:r>
            <a:r>
              <a:rPr lang="nl-NL" b="1" dirty="0" err="1"/>
              <a:t>Self</a:t>
            </a:r>
            <a:r>
              <a:rPr lang="nl-NL" b="1" dirty="0"/>
              <a:t>-Attention</a:t>
            </a:r>
          </a:p>
          <a:p>
            <a:r>
              <a:rPr lang="nl-NL" dirty="0"/>
              <a:t>Laat elk woord in een zin naar alle andere woorden "kijken".</a:t>
            </a:r>
          </a:p>
          <a:p>
            <a:r>
              <a:rPr lang="nl-NL" dirty="0"/>
              <a:t>Gebruikt in GPT en BERT.</a:t>
            </a:r>
          </a:p>
          <a:p>
            <a:r>
              <a:rPr lang="nl-NL" dirty="0"/>
              <a:t>Zo begrijpt het model zinsstructuren en context, ongeacht volgorde.</a:t>
            </a:r>
          </a:p>
          <a:p>
            <a:endParaRPr lang="nl-NL" dirty="0"/>
          </a:p>
          <a:p>
            <a:r>
              <a:rPr lang="nl-NL" b="1" dirty="0"/>
              <a:t>🔹 2. Cross-Attention</a:t>
            </a:r>
          </a:p>
          <a:p>
            <a:r>
              <a:rPr lang="nl-NL" dirty="0"/>
              <a:t>Wordt gebruikt wanneer er twee </a:t>
            </a:r>
            <a:r>
              <a:rPr lang="nl-NL" dirty="0" err="1"/>
              <a:t>inputs</a:t>
            </a:r>
            <a:r>
              <a:rPr lang="nl-NL" dirty="0"/>
              <a:t> zijn (zoals in vertaling: bron- en doeltaal).</a:t>
            </a:r>
          </a:p>
          <a:p>
            <a:r>
              <a:rPr lang="nl-NL" dirty="0"/>
              <a:t>Bijvoorbeeld in encoder-decoder modellen zoals bij Google Translate.</a:t>
            </a:r>
          </a:p>
          <a:p>
            <a:endParaRPr lang="nl-NL" dirty="0"/>
          </a:p>
          <a:p>
            <a:r>
              <a:rPr lang="nl-NL" b="1" dirty="0"/>
              <a:t>🧮 Belangrijke termen:</a:t>
            </a:r>
          </a:p>
          <a:p>
            <a:r>
              <a:rPr lang="nl-NL" dirty="0"/>
              <a:t>Term	Betekenis</a:t>
            </a:r>
          </a:p>
          <a:p>
            <a:r>
              <a:rPr lang="nl-NL" b="1" dirty="0"/>
              <a:t>Query (Q)	</a:t>
            </a:r>
            <a:r>
              <a:rPr lang="nl-NL" dirty="0"/>
              <a:t>De vector van het woord dat aandacht zoekt</a:t>
            </a:r>
          </a:p>
          <a:p>
            <a:r>
              <a:rPr lang="nl-NL" b="1" dirty="0"/>
              <a:t>Key (K)	</a:t>
            </a:r>
            <a:r>
              <a:rPr lang="nl-NL" dirty="0"/>
              <a:t>De vector van andere woorden die mogelijk belangrijk zijn</a:t>
            </a:r>
          </a:p>
          <a:p>
            <a:r>
              <a:rPr lang="nl-NL" b="1" dirty="0"/>
              <a:t>Value (V)	</a:t>
            </a:r>
            <a:r>
              <a:rPr lang="nl-NL" dirty="0"/>
              <a:t>De vector met inhoudelijke info van de andere woorden</a:t>
            </a:r>
          </a:p>
          <a:p>
            <a:r>
              <a:rPr lang="nl-NL" b="1" dirty="0"/>
              <a:t>Score	</a:t>
            </a:r>
            <a:r>
              <a:rPr lang="nl-NL" dirty="0"/>
              <a:t>Wordt berekend met Q·Kᵀ → bepaalt hoeveel aandacht elk woord krijgt</a:t>
            </a:r>
          </a:p>
          <a:p>
            <a:r>
              <a:rPr lang="nl-NL" b="1" dirty="0" err="1"/>
              <a:t>Softmax</a:t>
            </a:r>
            <a:r>
              <a:rPr lang="nl-NL" b="1" dirty="0"/>
              <a:t>	</a:t>
            </a:r>
            <a:r>
              <a:rPr lang="nl-NL" dirty="0"/>
              <a:t>Zorgt dat scores worden omgezet naar waarschijnlijkheden (tussen 0–1)</a:t>
            </a:r>
          </a:p>
          <a:p>
            <a:endParaRPr lang="nl-NL" dirty="0"/>
          </a:p>
          <a:p>
            <a:r>
              <a:rPr lang="nl-NL" b="1" dirty="0"/>
              <a:t>📈 Waarom is attention zo krachtig?</a:t>
            </a:r>
          </a:p>
          <a:p>
            <a:endParaRPr lang="nl-NL" b="1" dirty="0"/>
          </a:p>
          <a:p>
            <a:r>
              <a:rPr lang="nl-NL" dirty="0"/>
              <a:t>Het </a:t>
            </a:r>
            <a:r>
              <a:rPr lang="nl-NL" b="1" dirty="0"/>
              <a:t>vervangt recursieve netwerken (</a:t>
            </a:r>
            <a:r>
              <a:rPr lang="nl-NL" b="1" dirty="0" err="1"/>
              <a:t>RNNs</a:t>
            </a:r>
            <a:r>
              <a:rPr lang="nl-NL" b="1" dirty="0"/>
              <a:t>)</a:t>
            </a:r>
            <a:r>
              <a:rPr lang="nl-NL" dirty="0"/>
              <a:t> — sneller en beter bij lange teksten</a:t>
            </a:r>
          </a:p>
          <a:p>
            <a:r>
              <a:rPr lang="nl-NL" dirty="0"/>
              <a:t>Laat het model </a:t>
            </a:r>
            <a:r>
              <a:rPr lang="nl-NL" b="1" dirty="0"/>
              <a:t>lange-afstandsrelaties</a:t>
            </a:r>
            <a:r>
              <a:rPr lang="nl-NL" dirty="0"/>
              <a:t> begrijpen (zoals onderwerp-werkwoord op afstand)</a:t>
            </a:r>
          </a:p>
          <a:p>
            <a:r>
              <a:rPr lang="nl-NL" dirty="0"/>
              <a:t>Vormt de basis voor </a:t>
            </a:r>
            <a:r>
              <a:rPr lang="nl-NL" b="1" dirty="0"/>
              <a:t>GPT, BERT, T5, </a:t>
            </a:r>
            <a:r>
              <a:rPr lang="nl-NL" b="1" dirty="0" err="1"/>
              <a:t>ChatGPT</a:t>
            </a:r>
            <a:r>
              <a:rPr lang="nl-NL" b="1" dirty="0"/>
              <a:t>, etc.</a:t>
            </a:r>
            <a:endParaRPr lang="nl-NL" dirty="0"/>
          </a:p>
          <a:p>
            <a:endParaRPr lang="nl-NL" b="1" dirty="0"/>
          </a:p>
          <a:p>
            <a:r>
              <a:rPr lang="nl-NL" b="1" dirty="0"/>
              <a:t>🧠 Samengevat:</a:t>
            </a:r>
          </a:p>
          <a:p>
            <a:r>
              <a:rPr lang="nl-NL" b="1" dirty="0"/>
              <a:t>Attention </a:t>
            </a:r>
            <a:r>
              <a:rPr lang="nl-NL" b="1" dirty="0" err="1"/>
              <a:t>mechanisms</a:t>
            </a:r>
            <a:r>
              <a:rPr lang="nl-NL" b="1" dirty="0"/>
              <a:t> laten AI "nadenken over waar het naar moet kijken" tijdens het verwerken van taal.</a:t>
            </a:r>
            <a:br>
              <a:rPr lang="nl-NL" dirty="0"/>
            </a:br>
            <a:r>
              <a:rPr lang="nl-NL" dirty="0"/>
              <a:t>Ze zorgen ervoor dat het model </a:t>
            </a:r>
            <a:r>
              <a:rPr lang="nl-NL" b="1" dirty="0"/>
              <a:t>relevante context herkent</a:t>
            </a:r>
            <a:r>
              <a:rPr lang="nl-NL" dirty="0"/>
              <a:t> en </a:t>
            </a:r>
            <a:r>
              <a:rPr lang="nl-NL" b="1" dirty="0"/>
              <a:t>natuurlijke, coherente output</a:t>
            </a:r>
            <a:r>
              <a:rPr lang="nl-NL" dirty="0"/>
              <a:t> kan genereren.</a:t>
            </a:r>
          </a:p>
          <a:p>
            <a:endParaRPr lang="nl-NL" dirty="0"/>
          </a:p>
          <a:p>
            <a:endParaRPr lang="nl-NL" dirty="0"/>
          </a:p>
          <a:p>
            <a:endParaRPr lang="nl-NL" dirty="0"/>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10</a:t>
            </a:fld>
            <a:endParaRPr lang="nl-NL"/>
          </a:p>
        </p:txBody>
      </p:sp>
    </p:spTree>
    <p:extLst>
      <p:ext uri="{BB962C8B-B14F-4D97-AF65-F5344CB8AC3E}">
        <p14:creationId xmlns:p14="http://schemas.microsoft.com/office/powerpoint/2010/main" val="2922915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600" b="1" u="sng" dirty="0"/>
              <a:t>Token </a:t>
            </a:r>
            <a:r>
              <a:rPr lang="nl-NL" sz="1600" b="1" u="sng" dirty="0" err="1"/>
              <a:t>prediction</a:t>
            </a:r>
            <a:r>
              <a:rPr lang="nl-NL" sz="1600" u="sng" dirty="0"/>
              <a:t> </a:t>
            </a:r>
            <a:r>
              <a:rPr lang="nl-NL" dirty="0"/>
              <a:t>is een </a:t>
            </a:r>
            <a:r>
              <a:rPr lang="nl-NL" b="1" dirty="0"/>
              <a:t>fundamenteel concept</a:t>
            </a:r>
            <a:r>
              <a:rPr lang="nl-NL" dirty="0"/>
              <a:t> binnen AI-taalmodellen zoals GPT (waar ik op gebaseerd ben). </a:t>
            </a:r>
          </a:p>
          <a:p>
            <a:endParaRPr lang="nl-NL" dirty="0"/>
          </a:p>
          <a:p>
            <a:r>
              <a:rPr lang="nl-NL" dirty="0"/>
              <a:t>Hier is een duidelijke uitleg:</a:t>
            </a:r>
          </a:p>
          <a:p>
            <a:r>
              <a:rPr lang="nl-NL" b="1" dirty="0"/>
              <a:t>🔤 Wat is een "token"?</a:t>
            </a:r>
          </a:p>
          <a:p>
            <a:endParaRPr lang="nl-NL" b="1" dirty="0"/>
          </a:p>
          <a:p>
            <a:r>
              <a:rPr lang="nl-NL" dirty="0"/>
              <a:t>Een </a:t>
            </a:r>
            <a:r>
              <a:rPr lang="nl-NL" b="1" dirty="0"/>
              <a:t>token</a:t>
            </a:r>
            <a:r>
              <a:rPr lang="nl-NL" dirty="0"/>
              <a:t> is een </a:t>
            </a:r>
            <a:r>
              <a:rPr lang="nl-NL" b="1" dirty="0"/>
              <a:t>stukje tekst</a:t>
            </a:r>
            <a:r>
              <a:rPr lang="nl-NL" dirty="0"/>
              <a:t> — meestal een woord, deel van een woord, of leesteken.</a:t>
            </a:r>
          </a:p>
          <a:p>
            <a:endParaRPr lang="nl-NL" dirty="0"/>
          </a:p>
          <a:p>
            <a:r>
              <a:rPr lang="nl-NL" dirty="0"/>
              <a:t>Voorbeeldzin: "Hallo wereld!“</a:t>
            </a:r>
          </a:p>
          <a:p>
            <a:endParaRPr lang="nl-NL" dirty="0"/>
          </a:p>
          <a:p>
            <a:r>
              <a:rPr lang="nl-NL" dirty="0"/>
              <a:t>Tokens:["Hallo", " wereld", "!"] (in GPT-modellen)</a:t>
            </a:r>
          </a:p>
          <a:p>
            <a:endParaRPr lang="nl-NL" dirty="0"/>
          </a:p>
          <a:p>
            <a:r>
              <a:rPr lang="nl-NL" dirty="0"/>
              <a:t>Modellen als GPT splitsen tekst op in tokens omdat dit efficiënter is dan werken met volledige woorden of zinnen.</a:t>
            </a:r>
          </a:p>
          <a:p>
            <a:endParaRPr lang="nl-NL" dirty="0"/>
          </a:p>
          <a:p>
            <a:r>
              <a:rPr lang="nl-NL" b="1" dirty="0"/>
              <a:t>🤖 Wat is "token </a:t>
            </a:r>
            <a:r>
              <a:rPr lang="nl-NL" b="1" dirty="0" err="1"/>
              <a:t>prediction</a:t>
            </a:r>
            <a:r>
              <a:rPr lang="nl-NL" b="1" dirty="0"/>
              <a:t>"?</a:t>
            </a:r>
          </a:p>
          <a:p>
            <a:endParaRPr lang="nl-NL" b="1" dirty="0"/>
          </a:p>
          <a:p>
            <a:r>
              <a:rPr lang="nl-NL" b="1" dirty="0"/>
              <a:t>Token </a:t>
            </a:r>
            <a:r>
              <a:rPr lang="nl-NL" b="1" dirty="0" err="1"/>
              <a:t>prediction</a:t>
            </a:r>
            <a:r>
              <a:rPr lang="nl-NL" dirty="0"/>
              <a:t> betekent:</a:t>
            </a:r>
          </a:p>
          <a:p>
            <a:endParaRPr lang="nl-NL" dirty="0"/>
          </a:p>
          <a:p>
            <a:r>
              <a:rPr lang="nl-NL" b="1" dirty="0"/>
              <a:t>Het voorspellen van het volgende token op basis van de tokens die eraan voorafgaan.</a:t>
            </a:r>
          </a:p>
          <a:p>
            <a:endParaRPr lang="nl-NL" dirty="0"/>
          </a:p>
          <a:p>
            <a:r>
              <a:rPr lang="nl-NL" dirty="0"/>
              <a:t>AI-taalmodellen zoals GPT worden zo getraind dat ze telkens het </a:t>
            </a:r>
            <a:r>
              <a:rPr lang="nl-NL" b="1" dirty="0"/>
              <a:t>meest waarschijnlijke volgende token</a:t>
            </a:r>
            <a:r>
              <a:rPr lang="nl-NL" dirty="0"/>
              <a:t> voorspellen.</a:t>
            </a:r>
          </a:p>
          <a:p>
            <a:endParaRPr lang="nl-NL" dirty="0"/>
          </a:p>
          <a:p>
            <a:r>
              <a:rPr lang="nl-NL" b="1" dirty="0"/>
              <a:t>Voorbeeld:</a:t>
            </a:r>
          </a:p>
          <a:p>
            <a:endParaRPr lang="nl-NL" b="1" dirty="0"/>
          </a:p>
          <a:p>
            <a:r>
              <a:rPr lang="nl-NL" dirty="0"/>
              <a:t>Je typt:</a:t>
            </a:r>
          </a:p>
          <a:p>
            <a:endParaRPr lang="nl-NL" dirty="0"/>
          </a:p>
          <a:p>
            <a:r>
              <a:rPr lang="nl-NL" dirty="0"/>
              <a:t>"De hond loopt door de“</a:t>
            </a:r>
          </a:p>
          <a:p>
            <a:endParaRPr lang="nl-NL" dirty="0"/>
          </a:p>
          <a:p>
            <a:r>
              <a:rPr lang="nl-NL" dirty="0"/>
              <a:t>Het model voorspelt dan waarschijnlijk:</a:t>
            </a:r>
          </a:p>
          <a:p>
            <a:endParaRPr lang="nl-NL" dirty="0"/>
          </a:p>
          <a:p>
            <a:r>
              <a:rPr lang="nl-NL" dirty="0"/>
              <a:t>"straat" of "tuin" — omdat dat vaak voorkomt na die reeks.</a:t>
            </a:r>
          </a:p>
          <a:p>
            <a:endParaRPr lang="nl-NL" dirty="0"/>
          </a:p>
          <a:p>
            <a:r>
              <a:rPr lang="nl-NL" dirty="0"/>
              <a:t>Het voorspellen gebeurt </a:t>
            </a:r>
            <a:r>
              <a:rPr lang="nl-NL" b="1" dirty="0"/>
              <a:t>token voor token</a:t>
            </a:r>
            <a:r>
              <a:rPr lang="nl-NL" dirty="0"/>
              <a:t>, dus elk nieuw woord of stukje wordt gegenereerd op basis van alles ervoor.</a:t>
            </a:r>
          </a:p>
          <a:p>
            <a:endParaRPr lang="nl-NL" dirty="0"/>
          </a:p>
          <a:p>
            <a:r>
              <a:rPr lang="nl-NL" b="1" dirty="0"/>
              <a:t>🔁 Hoe werkt dit tijdens tekstgeneratie?</a:t>
            </a:r>
          </a:p>
          <a:p>
            <a:endParaRPr lang="nl-NL" b="1" dirty="0"/>
          </a:p>
          <a:p>
            <a:r>
              <a:rPr lang="nl-NL" dirty="0"/>
              <a:t>Bij het schrijven van een tekst:</a:t>
            </a:r>
          </a:p>
          <a:p>
            <a:endParaRPr lang="nl-NL" dirty="0"/>
          </a:p>
          <a:p>
            <a:r>
              <a:rPr lang="nl-NL" dirty="0"/>
              <a:t>1. Je geeft een prompt: "Het weer vandaag is"</a:t>
            </a:r>
          </a:p>
          <a:p>
            <a:r>
              <a:rPr lang="nl-NL" dirty="0"/>
              <a:t>2. Het model voorspelt het volgende token: " zonnig"</a:t>
            </a:r>
          </a:p>
          <a:p>
            <a:r>
              <a:rPr lang="nl-NL" dirty="0"/>
              <a:t>3. Dan gebruikt het de hele zin "Het weer vandaag is zonnig" om het </a:t>
            </a:r>
            <a:r>
              <a:rPr lang="nl-NL" b="1" dirty="0"/>
              <a:t>volgende token</a:t>
            </a:r>
            <a:r>
              <a:rPr lang="nl-NL" dirty="0"/>
              <a:t> te voorspellen.</a:t>
            </a:r>
          </a:p>
          <a:p>
            <a:r>
              <a:rPr lang="nl-NL" dirty="0"/>
              <a:t>4. Dit gaat zo door tot een bepaald aantal tokens of een stopteken is bereikt.</a:t>
            </a:r>
          </a:p>
          <a:p>
            <a:endParaRPr lang="nl-NL" dirty="0"/>
          </a:p>
          <a:p>
            <a:r>
              <a:rPr lang="nl-NL" b="1" dirty="0"/>
              <a:t>⚙️ Waarom is dit belangrijk?</a:t>
            </a:r>
          </a:p>
          <a:p>
            <a:endParaRPr lang="nl-NL" dirty="0"/>
          </a:p>
          <a:p>
            <a:r>
              <a:rPr lang="nl-NL" dirty="0"/>
              <a:t>Token </a:t>
            </a:r>
            <a:r>
              <a:rPr lang="nl-NL" dirty="0" err="1"/>
              <a:t>prediction</a:t>
            </a:r>
            <a:r>
              <a:rPr lang="nl-NL" dirty="0"/>
              <a:t> is:</a:t>
            </a:r>
          </a:p>
          <a:p>
            <a:pPr marL="171450" indent="-171450">
              <a:buFontTx/>
              <a:buChar char="-"/>
            </a:pPr>
            <a:r>
              <a:rPr lang="nl-NL" dirty="0"/>
              <a:t>De </a:t>
            </a:r>
            <a:r>
              <a:rPr lang="nl-NL" b="1" dirty="0"/>
              <a:t>kern</a:t>
            </a:r>
            <a:r>
              <a:rPr lang="nl-NL" dirty="0"/>
              <a:t> van hoe taalmodellen teksten genereren</a:t>
            </a:r>
          </a:p>
          <a:p>
            <a:pPr marL="171450" indent="-171450">
              <a:buFontTx/>
              <a:buChar char="-"/>
            </a:pPr>
            <a:r>
              <a:rPr lang="nl-NL" dirty="0"/>
              <a:t>Een voorbeeld van een </a:t>
            </a:r>
            <a:r>
              <a:rPr lang="nl-NL" b="1" dirty="0"/>
              <a:t>autonoom, zelflerend systeem</a:t>
            </a:r>
            <a:r>
              <a:rPr lang="nl-NL" dirty="0"/>
              <a:t> dat geen vaste regels volgt maar patronen leert uit data</a:t>
            </a:r>
          </a:p>
          <a:p>
            <a:pPr marL="171450" indent="-171450">
              <a:buFontTx/>
              <a:buChar char="-"/>
            </a:pPr>
            <a:r>
              <a:rPr lang="nl-NL" dirty="0"/>
              <a:t>De reden waarom AI overtuigende, natuurlijke zinnen kan produceren</a:t>
            </a:r>
          </a:p>
          <a:p>
            <a:pPr marL="0" indent="0">
              <a:buFontTx/>
              <a:buNone/>
            </a:pPr>
            <a:endParaRPr lang="nl-NL" dirty="0"/>
          </a:p>
          <a:p>
            <a:r>
              <a:rPr lang="nl-NL" dirty="0"/>
              <a:t>Wil je ook weten hoe het model bepaalt </a:t>
            </a:r>
            <a:r>
              <a:rPr lang="nl-NL" i="1" dirty="0"/>
              <a:t>welk</a:t>
            </a:r>
            <a:r>
              <a:rPr lang="nl-NL" dirty="0"/>
              <a:t> token het kiest (kan dan naar bijv. via </a:t>
            </a:r>
            <a:r>
              <a:rPr lang="nl-NL" b="1" dirty="0" err="1"/>
              <a:t>softmax</a:t>
            </a:r>
            <a:r>
              <a:rPr lang="nl-NL" dirty="0"/>
              <a:t>, </a:t>
            </a:r>
            <a:r>
              <a:rPr lang="nl-NL" b="1" dirty="0" err="1"/>
              <a:t>probabiliteiten</a:t>
            </a:r>
            <a:r>
              <a:rPr lang="nl-NL" dirty="0"/>
              <a:t>, of </a:t>
            </a:r>
            <a:r>
              <a:rPr lang="nl-NL" b="1" dirty="0" err="1"/>
              <a:t>temperature</a:t>
            </a:r>
            <a:r>
              <a:rPr lang="nl-NL" dirty="0"/>
              <a:t>)?</a:t>
            </a:r>
          </a:p>
          <a:p>
            <a:endParaRPr lang="nl-NL" dirty="0"/>
          </a:p>
          <a:p>
            <a:endParaRPr lang="nl-NL" dirty="0"/>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11</a:t>
            </a:fld>
            <a:endParaRPr lang="nl-NL"/>
          </a:p>
        </p:txBody>
      </p:sp>
    </p:spTree>
    <p:extLst>
      <p:ext uri="{BB962C8B-B14F-4D97-AF65-F5344CB8AC3E}">
        <p14:creationId xmlns:p14="http://schemas.microsoft.com/office/powerpoint/2010/main" val="19879415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 </a:t>
            </a:r>
            <a:r>
              <a:rPr lang="nl-NL" sz="1200" b="1" kern="1200" dirty="0">
                <a:solidFill>
                  <a:schemeClr val="tx1"/>
                </a:solidFill>
                <a:effectLst/>
                <a:latin typeface="+mn-lt"/>
                <a:ea typeface="+mn-ea"/>
                <a:cs typeface="+mn-cs"/>
              </a:rPr>
              <a:t>Klik, kijk en laat je inspireren door de mogelijkheden van AI!</a:t>
            </a:r>
            <a:endParaRPr lang="nl-NL" sz="1200" kern="1200" dirty="0">
              <a:solidFill>
                <a:schemeClr val="tx1"/>
              </a:solidFill>
              <a:effectLst/>
              <a:latin typeface="+mn-lt"/>
              <a:ea typeface="+mn-ea"/>
              <a:cs typeface="+mn-cs"/>
            </a:endParaRPr>
          </a:p>
          <a:p>
            <a:endParaRPr lang="nl-NL" dirty="0"/>
          </a:p>
          <a:p>
            <a:r>
              <a:rPr lang="nl-NL" sz="1200" b="1" kern="1200" dirty="0">
                <a:solidFill>
                  <a:schemeClr val="tx1"/>
                </a:solidFill>
                <a:effectLst/>
                <a:latin typeface="+mn-lt"/>
                <a:ea typeface="+mn-ea"/>
                <a:cs typeface="+mn-cs"/>
              </a:rPr>
              <a:t>AI ontwikkelingen</a:t>
            </a:r>
          </a:p>
          <a:p>
            <a:r>
              <a:rPr lang="nl-NL" sz="1200" b="1" kern="1200" dirty="0">
                <a:solidFill>
                  <a:schemeClr val="tx1"/>
                </a:solidFill>
                <a:effectLst/>
                <a:latin typeface="+mn-lt"/>
                <a:ea typeface="+mn-ea"/>
                <a:cs typeface="+mn-cs"/>
              </a:rPr>
              <a:t>AI ontwikkelt zich razendsnel!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Wat vandaag nog nieuw en indrukwekkend is, kan morgen alweer achterhaald zijn. </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FILM 1:  Breng het verleden tot leven is een filmpje </a:t>
            </a:r>
            <a:r>
              <a:rPr lang="nl-NL" sz="1200" kern="1200" dirty="0" err="1">
                <a:solidFill>
                  <a:schemeClr val="tx1"/>
                </a:solidFill>
                <a:effectLst/>
                <a:latin typeface="+mn-lt"/>
                <a:ea typeface="+mn-ea"/>
                <a:cs typeface="+mn-cs"/>
              </a:rPr>
              <a:t>gebasseerd</a:t>
            </a:r>
            <a:r>
              <a:rPr lang="nl-NL" sz="1200" kern="1200" dirty="0">
                <a:solidFill>
                  <a:schemeClr val="tx1"/>
                </a:solidFill>
                <a:effectLst/>
                <a:latin typeface="+mn-lt"/>
                <a:ea typeface="+mn-ea"/>
                <a:cs typeface="+mn-cs"/>
              </a:rPr>
              <a:t> op oude schilderijen en AI is gevraagd dit tot leven te laten komen.</a:t>
            </a:r>
          </a:p>
          <a:p>
            <a:r>
              <a:rPr lang="nl-NL" dirty="0"/>
              <a:t>FILM 2:  Iedereen kent het tekenfilmgenre over de familie Simpsons. Nu heeft AI er een menselijk variant van gemaakt.</a:t>
            </a:r>
          </a:p>
          <a:p>
            <a:r>
              <a:rPr lang="nl-NL" dirty="0"/>
              <a:t>FILM 3:   Iemand die slechtziend is kan via AI en een VR bril weer iets zien.</a:t>
            </a:r>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12</a:t>
            </a:fld>
            <a:endParaRPr lang="nl-NL"/>
          </a:p>
        </p:txBody>
      </p:sp>
    </p:spTree>
    <p:extLst>
      <p:ext uri="{BB962C8B-B14F-4D97-AF65-F5344CB8AC3E}">
        <p14:creationId xmlns:p14="http://schemas.microsoft.com/office/powerpoint/2010/main" val="1237329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Missers</a:t>
            </a:r>
          </a:p>
          <a:p>
            <a:r>
              <a:rPr lang="nl-NL" sz="1200" kern="1200" dirty="0">
                <a:solidFill>
                  <a:schemeClr val="tx1"/>
                </a:solidFill>
                <a:effectLst/>
                <a:latin typeface="+mn-lt"/>
                <a:ea typeface="+mn-ea"/>
                <a:cs typeface="+mn-cs"/>
              </a:rPr>
              <a:t>Leren werken met AI kost tijd. Dus wanneer je iets maakt en het lijkt niet meteen te lukken, geef de moed dan niet op! </a:t>
            </a:r>
          </a:p>
          <a:p>
            <a:r>
              <a:rPr lang="nl-NL" sz="1200" kern="1200" dirty="0">
                <a:solidFill>
                  <a:schemeClr val="tx1"/>
                </a:solidFill>
                <a:effectLst/>
                <a:latin typeface="+mn-lt"/>
                <a:ea typeface="+mn-ea"/>
                <a:cs typeface="+mn-cs"/>
              </a:rPr>
              <a:t>Leer van je fouten. </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Je kunt hier genieten van de mislukte pogingen van anderen. 😉</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De filmpjes spreken </a:t>
            </a:r>
            <a:r>
              <a:rPr lang="nl-NL" sz="1200" kern="1200" dirty="0" err="1">
                <a:solidFill>
                  <a:schemeClr val="tx1"/>
                </a:solidFill>
                <a:effectLst/>
                <a:latin typeface="+mn-lt"/>
                <a:ea typeface="+mn-ea"/>
                <a:cs typeface="+mn-cs"/>
              </a:rPr>
              <a:t>voorzich</a:t>
            </a:r>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13</a:t>
            </a:fld>
            <a:endParaRPr lang="nl-NL"/>
          </a:p>
        </p:txBody>
      </p:sp>
    </p:spTree>
    <p:extLst>
      <p:ext uri="{BB962C8B-B14F-4D97-AF65-F5344CB8AC3E}">
        <p14:creationId xmlns:p14="http://schemas.microsoft.com/office/powerpoint/2010/main" val="2124371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u="sng" kern="1200" dirty="0">
                <a:solidFill>
                  <a:schemeClr val="tx1"/>
                </a:solidFill>
                <a:effectLst/>
                <a:latin typeface="+mn-lt"/>
                <a:ea typeface="+mn-ea"/>
                <a:cs typeface="+mn-cs"/>
              </a:rPr>
              <a:t>Plagiaat en Privacy!</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Plagiaat en AI: Waarom is eerlijk werken belangrijk?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AI is superhandig, maar er zijn regels die je moet volgen, zoals:</a:t>
            </a:r>
          </a:p>
          <a:p>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Plagiaat: </a:t>
            </a:r>
            <a:r>
              <a:rPr lang="nl-NL" sz="1200" kern="1200" dirty="0">
                <a:solidFill>
                  <a:schemeClr val="tx1"/>
                </a:solidFill>
                <a:effectLst/>
                <a:latin typeface="+mn-lt"/>
                <a:ea typeface="+mn-ea"/>
                <a:cs typeface="+mn-cs"/>
              </a:rPr>
              <a:t>Als je doet alsof werk van iemand anders van jou is. Dit is niet eerlijk en kan grote gevolgen hebben.</a:t>
            </a:r>
          </a:p>
          <a:p>
            <a:pPr lvl="0"/>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Auteursrecht: </a:t>
            </a:r>
            <a:r>
              <a:rPr lang="nl-NL" sz="1200" kern="1200" dirty="0">
                <a:solidFill>
                  <a:schemeClr val="tx1"/>
                </a:solidFill>
                <a:effectLst/>
                <a:latin typeface="+mn-lt"/>
                <a:ea typeface="+mn-ea"/>
                <a:cs typeface="+mn-cs"/>
              </a:rPr>
              <a:t>De maker bepaalt wat er met zijn of haar werk gebeurt. Zonder toestemming iets gebruiken kan problemen geven.</a:t>
            </a:r>
          </a:p>
          <a:p>
            <a:r>
              <a:rPr lang="nl-NL" sz="1200" kern="1200" dirty="0">
                <a:solidFill>
                  <a:schemeClr val="tx1"/>
                </a:solidFill>
                <a:effectLst/>
                <a:latin typeface="+mn-lt"/>
                <a:ea typeface="+mn-ea"/>
                <a:cs typeface="+mn-cs"/>
              </a:rPr>
              <a:t>Met AI is het lastig om te zien waar iets vandaan komt. Daarom moet je altijd:</a:t>
            </a:r>
          </a:p>
          <a:p>
            <a:pPr lvl="0"/>
            <a:r>
              <a:rPr lang="nl-NL" sz="1200" kern="1200" dirty="0">
                <a:solidFill>
                  <a:schemeClr val="tx1"/>
                </a:solidFill>
                <a:effectLst/>
                <a:latin typeface="+mn-lt"/>
                <a:ea typeface="+mn-ea"/>
                <a:cs typeface="+mn-cs"/>
              </a:rPr>
              <a:t>- Eerlijk zeggen wat jij hebt gemaakt en wat AI heeft gedaan.</a:t>
            </a:r>
          </a:p>
          <a:p>
            <a:pPr lvl="0"/>
            <a:r>
              <a:rPr lang="nl-NL" sz="1200" kern="1200" dirty="0">
                <a:solidFill>
                  <a:schemeClr val="tx1"/>
                </a:solidFill>
                <a:effectLst/>
                <a:latin typeface="+mn-lt"/>
                <a:ea typeface="+mn-ea"/>
                <a:cs typeface="+mn-cs"/>
              </a:rPr>
              <a:t>- AI alleen gebruiken als inspiratie, niet om te kopiëren.</a:t>
            </a:r>
          </a:p>
          <a:p>
            <a:pPr lvl="0"/>
            <a:r>
              <a:rPr lang="nl-NL" sz="1200" kern="1200" dirty="0">
                <a:solidFill>
                  <a:schemeClr val="tx1"/>
                </a:solidFill>
                <a:effectLst/>
                <a:latin typeface="+mn-lt"/>
                <a:ea typeface="+mn-ea"/>
                <a:cs typeface="+mn-cs"/>
              </a:rPr>
              <a:t>- Zelf toestemming vragen als je twijfelt.</a:t>
            </a:r>
          </a:p>
          <a:p>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Hoe werk je eerlijk met AI?</a:t>
            </a:r>
            <a:endParaRPr lang="nl-NL" sz="1200" kern="1200" dirty="0">
              <a:solidFill>
                <a:schemeClr val="tx1"/>
              </a:solidFill>
              <a:effectLst/>
              <a:latin typeface="+mn-lt"/>
              <a:ea typeface="+mn-ea"/>
              <a:cs typeface="+mn-cs"/>
            </a:endParaRP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Volg deze stappen:</a:t>
            </a:r>
          </a:p>
          <a:p>
            <a:pPr lvl="0"/>
            <a:endParaRPr lang="nl-NL" sz="1200" b="1"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1. Vraag toestemming aan je docent:</a:t>
            </a:r>
            <a:r>
              <a:rPr lang="nl-NL" sz="1200" kern="1200" dirty="0">
                <a:solidFill>
                  <a:schemeClr val="tx1"/>
                </a:solidFill>
                <a:effectLst/>
                <a:latin typeface="+mn-lt"/>
                <a:ea typeface="+mn-ea"/>
                <a:cs typeface="+mn-cs"/>
              </a:rPr>
              <a:t> Mag je AI gebruiken? Check dit eerst.</a:t>
            </a:r>
          </a:p>
          <a:p>
            <a:pPr lvl="0"/>
            <a:r>
              <a:rPr lang="nl-NL" sz="1200" b="1" kern="1200" dirty="0">
                <a:solidFill>
                  <a:schemeClr val="tx1"/>
                </a:solidFill>
                <a:effectLst/>
                <a:latin typeface="+mn-lt"/>
                <a:ea typeface="+mn-ea"/>
                <a:cs typeface="+mn-cs"/>
              </a:rPr>
              <a:t>2. Controleer wat AI heeft gemaakt: </a:t>
            </a:r>
            <a:r>
              <a:rPr lang="nl-NL" sz="1200" kern="1200" dirty="0">
                <a:solidFill>
                  <a:schemeClr val="tx1"/>
                </a:solidFill>
                <a:effectLst/>
                <a:latin typeface="+mn-lt"/>
                <a:ea typeface="+mn-ea"/>
                <a:cs typeface="+mn-cs"/>
              </a:rPr>
              <a:t>Kijk of het niet letterlijk van een andere bron komt.</a:t>
            </a:r>
          </a:p>
          <a:p>
            <a:pPr lvl="0"/>
            <a:r>
              <a:rPr lang="nl-NL" sz="1200" b="1" kern="1200" dirty="0">
                <a:solidFill>
                  <a:schemeClr val="tx1"/>
                </a:solidFill>
                <a:effectLst/>
                <a:latin typeface="+mn-lt"/>
                <a:ea typeface="+mn-ea"/>
                <a:cs typeface="+mn-cs"/>
              </a:rPr>
              <a:t>3. Maak het jouw eigen werk: </a:t>
            </a:r>
            <a:r>
              <a:rPr lang="nl-NL" sz="1200" kern="1200" dirty="0">
                <a:solidFill>
                  <a:schemeClr val="tx1"/>
                </a:solidFill>
                <a:effectLst/>
                <a:latin typeface="+mn-lt"/>
                <a:ea typeface="+mn-ea"/>
                <a:cs typeface="+mn-cs"/>
              </a:rPr>
              <a:t>Gebruik AI als voorbeeld en voeg je eigen ideeën toe.</a:t>
            </a:r>
          </a:p>
          <a:p>
            <a:pPr lvl="0"/>
            <a:r>
              <a:rPr lang="nl-NL" sz="1200" b="1" kern="1200" dirty="0">
                <a:solidFill>
                  <a:schemeClr val="tx1"/>
                </a:solidFill>
                <a:effectLst/>
                <a:latin typeface="+mn-lt"/>
                <a:ea typeface="+mn-ea"/>
                <a:cs typeface="+mn-cs"/>
              </a:rPr>
              <a:t>4. Wees transparant: </a:t>
            </a:r>
            <a:r>
              <a:rPr lang="nl-NL" sz="1200" kern="1200" dirty="0">
                <a:solidFill>
                  <a:schemeClr val="tx1"/>
                </a:solidFill>
                <a:effectLst/>
                <a:latin typeface="+mn-lt"/>
                <a:ea typeface="+mn-ea"/>
                <a:cs typeface="+mn-cs"/>
              </a:rPr>
              <a:t>Schrijf erbij dat je AI hebt gebruikt, zoals: "Ik heb </a:t>
            </a:r>
            <a:r>
              <a:rPr lang="nl-NL" sz="1200" kern="1200" dirty="0" err="1">
                <a:solidFill>
                  <a:schemeClr val="tx1"/>
                </a:solidFill>
                <a:effectLst/>
                <a:latin typeface="+mn-lt"/>
                <a:ea typeface="+mn-ea"/>
                <a:cs typeface="+mn-cs"/>
              </a:rPr>
              <a:t>ChatGPT</a:t>
            </a:r>
            <a:r>
              <a:rPr lang="nl-NL" sz="1200" kern="1200" dirty="0">
                <a:solidFill>
                  <a:schemeClr val="tx1"/>
                </a:solidFill>
                <a:effectLst/>
                <a:latin typeface="+mn-lt"/>
                <a:ea typeface="+mn-ea"/>
                <a:cs typeface="+mn-cs"/>
              </a:rPr>
              <a:t> gebruikt voor ideeën."</a:t>
            </a:r>
          </a:p>
          <a:p>
            <a:pPr lvl="0"/>
            <a:r>
              <a:rPr lang="nl-NL" sz="1200" b="1" kern="1200" dirty="0">
                <a:solidFill>
                  <a:schemeClr val="tx1"/>
                </a:solidFill>
                <a:effectLst/>
                <a:latin typeface="+mn-lt"/>
                <a:ea typeface="+mn-ea"/>
                <a:cs typeface="+mn-cs"/>
              </a:rPr>
              <a:t>5. Voeg iets van jezelf toe:</a:t>
            </a:r>
            <a:r>
              <a:rPr lang="nl-NL" sz="1200" kern="1200" dirty="0">
                <a:solidFill>
                  <a:schemeClr val="tx1"/>
                </a:solidFill>
                <a:effectLst/>
                <a:latin typeface="+mn-lt"/>
                <a:ea typeface="+mn-ea"/>
                <a:cs typeface="+mn-cs"/>
              </a:rPr>
              <a:t> Maak het uniek met je eigen voorbeelden en creativiteit.</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Privacy en AI: Waar let je op?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AI-tools, zoals </a:t>
            </a:r>
            <a:r>
              <a:rPr lang="nl-NL" sz="1200" kern="1200" dirty="0" err="1">
                <a:solidFill>
                  <a:schemeClr val="tx1"/>
                </a:solidFill>
                <a:effectLst/>
                <a:latin typeface="+mn-lt"/>
                <a:ea typeface="+mn-ea"/>
                <a:cs typeface="+mn-cs"/>
              </a:rPr>
              <a:t>ChatGPT</a:t>
            </a:r>
            <a:r>
              <a:rPr lang="nl-NL" sz="1200" kern="1200" dirty="0">
                <a:solidFill>
                  <a:schemeClr val="tx1"/>
                </a:solidFill>
                <a:effectLst/>
                <a:latin typeface="+mn-lt"/>
                <a:ea typeface="+mn-ea"/>
                <a:cs typeface="+mn-cs"/>
              </a:rPr>
              <a:t>, gebruiken jouw input om beter te worden. Dit kan gevolgen hebben voor je privacy. Gebruik daarom altijd de </a:t>
            </a:r>
            <a:r>
              <a:rPr lang="nl-NL" sz="1200" u="sng" kern="1200" dirty="0">
                <a:solidFill>
                  <a:schemeClr val="tx1"/>
                </a:solidFill>
                <a:effectLst/>
                <a:latin typeface="+mn-lt"/>
                <a:ea typeface="+mn-ea"/>
                <a:cs typeface="+mn-cs"/>
                <a:hlinkClick r:id="rId3"/>
              </a:rPr>
              <a:t>basisregels</a:t>
            </a:r>
            <a:r>
              <a:rPr lang="nl-NL" sz="1200" kern="1200" dirty="0">
                <a:solidFill>
                  <a:schemeClr val="tx1"/>
                </a:solidFill>
                <a:effectLst/>
                <a:latin typeface="+mn-lt"/>
                <a:ea typeface="+mn-ea"/>
                <a:cs typeface="+mn-cs"/>
              </a:rPr>
              <a:t> ⚠️ !</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👉Blijf veilig: </a:t>
            </a:r>
            <a:r>
              <a:rPr lang="nl-NL" sz="1200" kern="1200" dirty="0">
                <a:solidFill>
                  <a:schemeClr val="tx1"/>
                </a:solidFill>
                <a:effectLst/>
                <a:latin typeface="+mn-lt"/>
                <a:ea typeface="+mn-ea"/>
                <a:cs typeface="+mn-cs"/>
              </a:rPr>
              <a:t>Vraag advies als je niet zeker weet of je iets mag invoeren. Zo gebruik je AI slim en verantwoord!</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Hoe herken je AI?</a:t>
            </a:r>
          </a:p>
          <a:p>
            <a:r>
              <a:rPr lang="nl-NL" sz="1200" kern="1200" dirty="0">
                <a:solidFill>
                  <a:schemeClr val="tx1"/>
                </a:solidFill>
                <a:effectLst/>
                <a:latin typeface="+mn-lt"/>
                <a:ea typeface="+mn-ea"/>
                <a:cs typeface="+mn-cs"/>
              </a:rPr>
              <a:t>AI-content kan indrukwekkend zijn, maar als je goed oplet, kun je het vaak herkennen! Hier zijn enkele handige tips om echt van nep te onderscheiden – en om jezelf te trainen als een echte AI-detective. 🕵️‍♂️</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Te perfect? Dat is verdacht! 🧐</a:t>
            </a:r>
          </a:p>
          <a:p>
            <a:r>
              <a:rPr lang="nl-NL" sz="1200" kern="1200" dirty="0">
                <a:solidFill>
                  <a:schemeClr val="tx1"/>
                </a:solidFill>
                <a:effectLst/>
                <a:latin typeface="+mn-lt"/>
                <a:ea typeface="+mn-ea"/>
                <a:cs typeface="+mn-cs"/>
              </a:rPr>
              <a:t>Menselijke teksten bevatten vaak kleine foutjes, zoals een tikfoutje, slang of een persoonlijke toon. AI schrijft juist foutloos en netjes, maar daardoor kan het soms onnatuurlijk aanvoelen. Als een tekst zó perfect is dat het steriel of emotieloos lijkt, kan dat een signaal zijn dat AI aan het werk is geweest.</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Voorbeeld:</a:t>
            </a:r>
          </a:p>
          <a:p>
            <a:br>
              <a:rPr lang="nl-NL" sz="1200" b="1"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a:t>
            </a:r>
            <a:r>
              <a:rPr lang="nl-NL" sz="1200" b="1" kern="1200" dirty="0">
                <a:solidFill>
                  <a:schemeClr val="tx1"/>
                </a:solidFill>
                <a:effectLst/>
                <a:latin typeface="+mn-lt"/>
                <a:ea typeface="+mn-ea"/>
                <a:cs typeface="+mn-cs"/>
              </a:rPr>
              <a:t>Menselijke tekst</a:t>
            </a:r>
            <a:br>
              <a:rPr lang="nl-NL" sz="1200" b="1" kern="1200" dirty="0">
                <a:solidFill>
                  <a:schemeClr val="tx1"/>
                </a:solidFill>
                <a:effectLst/>
                <a:latin typeface="+mn-lt"/>
                <a:ea typeface="+mn-ea"/>
                <a:cs typeface="+mn-cs"/>
              </a:rPr>
            </a:br>
            <a:r>
              <a:rPr lang="nl-NL" sz="1200" i="1" kern="1200" dirty="0">
                <a:solidFill>
                  <a:schemeClr val="tx1"/>
                </a:solidFill>
                <a:effectLst/>
                <a:latin typeface="+mn-lt"/>
                <a:ea typeface="+mn-ea"/>
                <a:cs typeface="+mn-cs"/>
              </a:rPr>
              <a:t>Hey, hoe gaat het? Ik had ff een vraag over die opdracht. Is dat ding al af of moet ik nog wat doen?</a:t>
            </a:r>
            <a:endParaRPr lang="nl-NL" sz="1200" kern="1200" dirty="0">
              <a:solidFill>
                <a:schemeClr val="tx1"/>
              </a:solidFill>
              <a:effectLst/>
              <a:latin typeface="+mn-lt"/>
              <a:ea typeface="+mn-ea"/>
              <a:cs typeface="+mn-cs"/>
            </a:endParaRP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🤖AI-tekst</a:t>
            </a:r>
            <a:br>
              <a:rPr lang="nl-NL" sz="1200" b="1" kern="1200" dirty="0">
                <a:solidFill>
                  <a:schemeClr val="tx1"/>
                </a:solidFill>
                <a:effectLst/>
                <a:latin typeface="+mn-lt"/>
                <a:ea typeface="+mn-ea"/>
                <a:cs typeface="+mn-cs"/>
              </a:rPr>
            </a:br>
            <a:r>
              <a:rPr lang="nl-NL" sz="1200" i="1" kern="1200" dirty="0">
                <a:solidFill>
                  <a:schemeClr val="tx1"/>
                </a:solidFill>
                <a:effectLst/>
                <a:latin typeface="+mn-lt"/>
                <a:ea typeface="+mn-ea"/>
                <a:cs typeface="+mn-cs"/>
              </a:rPr>
              <a:t>Hallo, hoe gaat het met je? Ik had een vraag over de opdracht. Is het project al voltooid, of moet ik nog iets bijdragen?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 In de AI-tekst klinkt de tekst heel netjes en formeel, maar mist het de spontaniteit en toon die een mens meestal gebruikt. Dat maakt het verdacht.</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Herhaling, Herhaling, Herhaling 🔁</a:t>
            </a:r>
          </a:p>
          <a:p>
            <a:r>
              <a:rPr lang="nl-NL" sz="1200" kern="1200" dirty="0">
                <a:solidFill>
                  <a:schemeClr val="tx1"/>
                </a:solidFill>
                <a:effectLst/>
                <a:latin typeface="+mn-lt"/>
                <a:ea typeface="+mn-ea"/>
                <a:cs typeface="+mn-cs"/>
              </a:rPr>
              <a:t>AI heeft de neiging om woorden of zinnen te herhalen, omdat het patronen volgt uit zijn trainingsdata. Dit kan een tekst “robotachtig” maken en onnatuurlijk laten aanvoelen. Merk je dat dezelfde woorden steeds terugkomen of dat de tekst stroef leest? Dan is het waarschijnlijk door AI geschreven.</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Voorbeeld:</a:t>
            </a:r>
            <a:br>
              <a:rPr lang="nl-NL" sz="1200" b="1" kern="1200" dirty="0">
                <a:solidFill>
                  <a:schemeClr val="tx1"/>
                </a:solidFill>
                <a:effectLst/>
                <a:latin typeface="+mn-lt"/>
                <a:ea typeface="+mn-ea"/>
                <a:cs typeface="+mn-cs"/>
              </a:rPr>
            </a:br>
            <a:r>
              <a:rPr lang="nl-NL" sz="1200" b="1" kern="1200" dirty="0">
                <a:solidFill>
                  <a:schemeClr val="tx1"/>
                </a:solidFill>
                <a:effectLst/>
                <a:latin typeface="+mn-lt"/>
                <a:ea typeface="+mn-ea"/>
                <a:cs typeface="+mn-cs"/>
              </a:rPr>
              <a:t>🤖AI-tekst:</a:t>
            </a:r>
            <a:br>
              <a:rPr lang="nl-NL" sz="1200" b="1"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Het maken van een boekenplank is makkelijk. Je hebt hout nodig voor de boekenplank. Zorg dat de boekenplank stevig is. De boekenplank moet stevig genoeg zijn om boeken te dragen.“</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t>
            </a:r>
            <a:r>
              <a:rPr lang="nl-NL" sz="1200" b="1" kern="1200" dirty="0">
                <a:solidFill>
                  <a:schemeClr val="tx1"/>
                </a:solidFill>
                <a:effectLst/>
                <a:latin typeface="+mn-lt"/>
                <a:ea typeface="+mn-ea"/>
                <a:cs typeface="+mn-cs"/>
              </a:rPr>
              <a:t>Menselijke tekst:</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Een boekenplank maken is eenvoudig. Zorg voor stevig hout en bouw een plank die genoeg gewicht aankan.</a:t>
            </a:r>
          </a:p>
          <a:p>
            <a:r>
              <a:rPr lang="nl-NL" sz="1200" kern="1200" dirty="0">
                <a:solidFill>
                  <a:schemeClr val="tx1"/>
                </a:solidFill>
                <a:effectLst/>
                <a:latin typeface="+mn-lt"/>
                <a:ea typeface="+mn-ea"/>
                <a:cs typeface="+mn-cs"/>
              </a:rPr>
              <a:t>In de AI-tekst zie je veel herhaling van het woord "boekenplank." Een mens gebruikt meer verschillende woorden en schrijft soepeler.</a:t>
            </a:r>
          </a:p>
          <a:p>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14</a:t>
            </a:fld>
            <a:endParaRPr lang="nl-NL"/>
          </a:p>
        </p:txBody>
      </p:sp>
    </p:spTree>
    <p:extLst>
      <p:ext uri="{BB962C8B-B14F-4D97-AF65-F5344CB8AC3E}">
        <p14:creationId xmlns:p14="http://schemas.microsoft.com/office/powerpoint/2010/main" val="4013956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Hoe herken je AI?</a:t>
            </a:r>
          </a:p>
          <a:p>
            <a:r>
              <a:rPr lang="nl-NL" sz="1200" kern="1200" dirty="0">
                <a:solidFill>
                  <a:schemeClr val="tx1"/>
                </a:solidFill>
                <a:effectLst/>
                <a:latin typeface="+mn-lt"/>
                <a:ea typeface="+mn-ea"/>
                <a:cs typeface="+mn-cs"/>
              </a:rPr>
              <a:t>AI-content kan indrukwekkend zijn, maar als je goed oplet, kun je het vaak herkennen! Hier zijn enkele handige tips om echt van nep te onderscheiden – en om jezelf te trainen als een echte AI-detective. 🕵️‍♂️</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Te perfect? Dat is verdacht! 🧐</a:t>
            </a:r>
          </a:p>
          <a:p>
            <a:r>
              <a:rPr lang="nl-NL" sz="1200" kern="1200" dirty="0">
                <a:solidFill>
                  <a:schemeClr val="tx1"/>
                </a:solidFill>
                <a:effectLst/>
                <a:latin typeface="+mn-lt"/>
                <a:ea typeface="+mn-ea"/>
                <a:cs typeface="+mn-cs"/>
              </a:rPr>
              <a:t>Menselijke teksten bevatten vaak kleine foutjes, zoals een tikfoutje, slang of een persoonlijke toon. AI schrijft juist foutloos en netjes, maar daardoor kan het soms onnatuurlijk aanvoelen. Als een tekst zó perfect is dat het steriel of emotieloos lijkt, kan dat een signaal zijn dat AI aan het werk is geweest.</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Voorbeeld:</a:t>
            </a:r>
          </a:p>
          <a:p>
            <a:br>
              <a:rPr lang="nl-NL" sz="1200" b="1"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a:t>
            </a:r>
            <a:r>
              <a:rPr lang="nl-NL" sz="1200" b="1" kern="1200" dirty="0">
                <a:solidFill>
                  <a:schemeClr val="tx1"/>
                </a:solidFill>
                <a:effectLst/>
                <a:latin typeface="+mn-lt"/>
                <a:ea typeface="+mn-ea"/>
                <a:cs typeface="+mn-cs"/>
              </a:rPr>
              <a:t>Menselijke tekst</a:t>
            </a:r>
            <a:br>
              <a:rPr lang="nl-NL" sz="1200" b="1" kern="1200" dirty="0">
                <a:solidFill>
                  <a:schemeClr val="tx1"/>
                </a:solidFill>
                <a:effectLst/>
                <a:latin typeface="+mn-lt"/>
                <a:ea typeface="+mn-ea"/>
                <a:cs typeface="+mn-cs"/>
              </a:rPr>
            </a:br>
            <a:r>
              <a:rPr lang="nl-NL" sz="1200" i="1" kern="1200" dirty="0">
                <a:solidFill>
                  <a:schemeClr val="tx1"/>
                </a:solidFill>
                <a:effectLst/>
                <a:latin typeface="+mn-lt"/>
                <a:ea typeface="+mn-ea"/>
                <a:cs typeface="+mn-cs"/>
              </a:rPr>
              <a:t>Hey, hoe gaat het? Ik had ff een vraag over die opdracht. Is dat ding al af of moet ik nog wat doen?</a:t>
            </a:r>
            <a:endParaRPr lang="nl-NL" sz="1200" kern="1200" dirty="0">
              <a:solidFill>
                <a:schemeClr val="tx1"/>
              </a:solidFill>
              <a:effectLst/>
              <a:latin typeface="+mn-lt"/>
              <a:ea typeface="+mn-ea"/>
              <a:cs typeface="+mn-cs"/>
            </a:endParaRP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🤖AI-tekst</a:t>
            </a:r>
            <a:br>
              <a:rPr lang="nl-NL" sz="1200" b="1" kern="1200" dirty="0">
                <a:solidFill>
                  <a:schemeClr val="tx1"/>
                </a:solidFill>
                <a:effectLst/>
                <a:latin typeface="+mn-lt"/>
                <a:ea typeface="+mn-ea"/>
                <a:cs typeface="+mn-cs"/>
              </a:rPr>
            </a:br>
            <a:r>
              <a:rPr lang="nl-NL" sz="1200" i="1" kern="1200" dirty="0">
                <a:solidFill>
                  <a:schemeClr val="tx1"/>
                </a:solidFill>
                <a:effectLst/>
                <a:latin typeface="+mn-lt"/>
                <a:ea typeface="+mn-ea"/>
                <a:cs typeface="+mn-cs"/>
              </a:rPr>
              <a:t>Hallo, hoe gaat het met je? Ik had een vraag over de opdracht. Is het project al voltooid, of moet ik nog iets bijdragen?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 In de AI-tekst klinkt de tekst heel netjes en formeel, maar mist het de spontaniteit en toon die een mens meestal gebruikt. Dat maakt het verdacht.</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Herhaling, Herhaling, Herhaling 🔁</a:t>
            </a:r>
          </a:p>
          <a:p>
            <a:r>
              <a:rPr lang="nl-NL" sz="1200" kern="1200" dirty="0">
                <a:solidFill>
                  <a:schemeClr val="tx1"/>
                </a:solidFill>
                <a:effectLst/>
                <a:latin typeface="+mn-lt"/>
                <a:ea typeface="+mn-ea"/>
                <a:cs typeface="+mn-cs"/>
              </a:rPr>
              <a:t>AI heeft de neiging om woorden of zinnen te herhalen, omdat het patronen volgt uit zijn trainingsdata. Dit kan een tekst “robotachtig” maken en onnatuurlijk laten aanvoelen. Merk je dat dezelfde woorden steeds terugkomen of dat de tekst stroef leest? Dan is het waarschijnlijk door AI geschreven.</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Voorbeeld:</a:t>
            </a:r>
            <a:br>
              <a:rPr lang="nl-NL" sz="1200" b="1" kern="1200" dirty="0">
                <a:solidFill>
                  <a:schemeClr val="tx1"/>
                </a:solidFill>
                <a:effectLst/>
                <a:latin typeface="+mn-lt"/>
                <a:ea typeface="+mn-ea"/>
                <a:cs typeface="+mn-cs"/>
              </a:rPr>
            </a:br>
            <a:r>
              <a:rPr lang="nl-NL" sz="1200" b="1" kern="1200" dirty="0">
                <a:solidFill>
                  <a:schemeClr val="tx1"/>
                </a:solidFill>
                <a:effectLst/>
                <a:latin typeface="+mn-lt"/>
                <a:ea typeface="+mn-ea"/>
                <a:cs typeface="+mn-cs"/>
              </a:rPr>
              <a:t>🤖AI-tekst:</a:t>
            </a:r>
            <a:br>
              <a:rPr lang="nl-NL" sz="1200" b="1"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Het maken van een boekenplank is makkelijk. Je hebt hout nodig voor de boekenplank. Zorg dat de boekenplank stevig is. De boekenplank moet stevig genoeg zijn om boeken te dragen.“</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t>
            </a:r>
            <a:r>
              <a:rPr lang="nl-NL" sz="1200" b="1" kern="1200" dirty="0">
                <a:solidFill>
                  <a:schemeClr val="tx1"/>
                </a:solidFill>
                <a:effectLst/>
                <a:latin typeface="+mn-lt"/>
                <a:ea typeface="+mn-ea"/>
                <a:cs typeface="+mn-cs"/>
              </a:rPr>
              <a:t>Menselijke tekst:</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Een boekenplank maken is eenvoudig. Zorg voor stevig hout en bouw een plank die genoeg gewicht aankan.</a:t>
            </a:r>
          </a:p>
          <a:p>
            <a:r>
              <a:rPr lang="nl-NL" sz="1200" kern="1200" dirty="0">
                <a:solidFill>
                  <a:schemeClr val="tx1"/>
                </a:solidFill>
                <a:effectLst/>
                <a:latin typeface="+mn-lt"/>
                <a:ea typeface="+mn-ea"/>
                <a:cs typeface="+mn-cs"/>
              </a:rPr>
              <a:t>In de AI-tekst zie je veel herhaling van het woord "boekenplank." Een mens gebruikt meer verschillende woorden en schrijft soepeler.</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Herhaling, Herhaling, Herhaling 🔁</a:t>
            </a:r>
          </a:p>
          <a:p>
            <a:r>
              <a:rPr lang="nl-NL" sz="1200" kern="1200" dirty="0">
                <a:solidFill>
                  <a:schemeClr val="tx1"/>
                </a:solidFill>
                <a:effectLst/>
                <a:latin typeface="+mn-lt"/>
                <a:ea typeface="+mn-ea"/>
                <a:cs typeface="+mn-cs"/>
              </a:rPr>
              <a:t>AI heeft de neiging om woorden of zinnen te herhalen, omdat het patronen volgt uit zijn trainingsdata. Dit kan een tekst “robotachtig” maken en onnatuurlijk laten aanvoelen. Merk je dat dezelfde woorden steeds terugkomen of dat de tekst stroef leest? Dan is het waarschijnlijk door AI geschreven.</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Voorbeeld:</a:t>
            </a:r>
            <a:br>
              <a:rPr lang="nl-NL" sz="1200" b="1" kern="1200" dirty="0">
                <a:solidFill>
                  <a:schemeClr val="tx1"/>
                </a:solidFill>
                <a:effectLst/>
                <a:latin typeface="+mn-lt"/>
                <a:ea typeface="+mn-ea"/>
                <a:cs typeface="+mn-cs"/>
              </a:rPr>
            </a:br>
            <a:r>
              <a:rPr lang="nl-NL" sz="1200" b="1" kern="1200" dirty="0">
                <a:solidFill>
                  <a:schemeClr val="tx1"/>
                </a:solidFill>
                <a:effectLst/>
                <a:latin typeface="+mn-lt"/>
                <a:ea typeface="+mn-ea"/>
                <a:cs typeface="+mn-cs"/>
              </a:rPr>
              <a:t>🤖AI-tekst</a:t>
            </a:r>
            <a:br>
              <a:rPr lang="nl-NL" sz="1200" b="1"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Het maken van een boekenplank is makkelijk. Je hebt hout nodig voor de boekenplank. Zorg dat de boekenplank stevig is. De boekenplank moet stevig genoeg zijn om boeken te dragen.“</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t>
            </a:r>
            <a:r>
              <a:rPr lang="nl-NL" sz="1200" b="1" kern="1200" dirty="0">
                <a:solidFill>
                  <a:schemeClr val="tx1"/>
                </a:solidFill>
                <a:effectLst/>
                <a:latin typeface="+mn-lt"/>
                <a:ea typeface="+mn-ea"/>
                <a:cs typeface="+mn-cs"/>
              </a:rPr>
              <a:t>Menselijke tekst</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Een boekenplank maken is eenvoudig. Zorg voor stevig hout en bouw een plank die genoeg gewicht aankan.</a:t>
            </a:r>
          </a:p>
          <a:p>
            <a:r>
              <a:rPr lang="nl-NL" sz="1200" kern="1200" dirty="0">
                <a:solidFill>
                  <a:schemeClr val="tx1"/>
                </a:solidFill>
                <a:effectLst/>
                <a:latin typeface="+mn-lt"/>
                <a:ea typeface="+mn-ea"/>
                <a:cs typeface="+mn-cs"/>
              </a:rPr>
              <a:t>In de AI-tekst zie je veel herhaling van het woord "boekenplank." Een mens gebruikt meer verschillende woorden en schrijft soepeler.</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Bijvoorbeeld fouten in een afbeelding.</a:t>
            </a:r>
          </a:p>
          <a:p>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15</a:t>
            </a:fld>
            <a:endParaRPr lang="nl-NL"/>
          </a:p>
        </p:txBody>
      </p:sp>
    </p:spTree>
    <p:extLst>
      <p:ext uri="{BB962C8B-B14F-4D97-AF65-F5344CB8AC3E}">
        <p14:creationId xmlns:p14="http://schemas.microsoft.com/office/powerpoint/2010/main" val="11826479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a:solidFill>
                  <a:schemeClr val="tx1"/>
                </a:solidFill>
                <a:effectLst/>
                <a:latin typeface="+mn-lt"/>
                <a:ea typeface="+mn-ea"/>
                <a:cs typeface="+mn-cs"/>
              </a:rPr>
              <a:t>AI-afbeeldingen kunnen indrukwekkend lijken, maar ze hebben vaak duidelijke fouten. </a:t>
            </a:r>
          </a:p>
          <a:p>
            <a:r>
              <a:rPr lang="nl-NL" sz="1200" kern="1200" dirty="0">
                <a:solidFill>
                  <a:schemeClr val="tx1"/>
                </a:solidFill>
                <a:effectLst/>
                <a:latin typeface="+mn-lt"/>
                <a:ea typeface="+mn-ea"/>
                <a:cs typeface="+mn-cs"/>
              </a:rPr>
              <a:t>Let op details zoals:</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 </a:t>
            </a:r>
            <a:r>
              <a:rPr lang="nl-NL" sz="1200" kern="1200" dirty="0">
                <a:solidFill>
                  <a:schemeClr val="tx1"/>
                </a:solidFill>
                <a:effectLst/>
                <a:latin typeface="+mn-lt"/>
                <a:ea typeface="+mn-ea"/>
                <a:cs typeface="+mn-cs"/>
              </a:rPr>
              <a:t> </a:t>
            </a:r>
            <a:r>
              <a:rPr lang="nl-NL" sz="1200" b="1" kern="1200" dirty="0">
                <a:solidFill>
                  <a:schemeClr val="tx1"/>
                </a:solidFill>
                <a:effectLst/>
                <a:latin typeface="+mn-lt"/>
                <a:ea typeface="+mn-ea"/>
                <a:cs typeface="+mn-cs"/>
              </a:rPr>
              <a:t>Scheve vingers of vreemde ogen: </a:t>
            </a:r>
            <a:r>
              <a:rPr lang="nl-NL" sz="1200" kern="1200" dirty="0">
                <a:solidFill>
                  <a:schemeClr val="tx1"/>
                </a:solidFill>
                <a:effectLst/>
                <a:latin typeface="+mn-lt"/>
                <a:ea typeface="+mn-ea"/>
                <a:cs typeface="+mn-cs"/>
              </a:rPr>
              <a:t>AI worstelt met anatomie, zoals handen met zes vingers of ogen die niet op één lijn staan.</a:t>
            </a:r>
          </a:p>
          <a:p>
            <a:r>
              <a:rPr lang="nl-NL" sz="1200" b="1" kern="1200" dirty="0">
                <a:solidFill>
                  <a:schemeClr val="tx1"/>
                </a:solidFill>
                <a:effectLst/>
                <a:latin typeface="+mn-lt"/>
                <a:ea typeface="+mn-ea"/>
                <a:cs typeface="+mn-cs"/>
              </a:rPr>
              <a:t>🚩 Objecten op de achtergrond: </a:t>
            </a:r>
            <a:r>
              <a:rPr lang="nl-NL" sz="1200" kern="1200" dirty="0">
                <a:solidFill>
                  <a:schemeClr val="tx1"/>
                </a:solidFill>
                <a:effectLst/>
                <a:latin typeface="+mn-lt"/>
                <a:ea typeface="+mn-ea"/>
                <a:cs typeface="+mn-cs"/>
              </a:rPr>
              <a:t>Soms kloppen schaduwen of verhoudingen niet.</a:t>
            </a:r>
          </a:p>
          <a:p>
            <a:r>
              <a:rPr lang="nl-NL" sz="1200" b="1" kern="1200" dirty="0">
                <a:solidFill>
                  <a:schemeClr val="tx1"/>
                </a:solidFill>
                <a:effectLst/>
                <a:latin typeface="+mn-lt"/>
                <a:ea typeface="+mn-ea"/>
                <a:cs typeface="+mn-cs"/>
              </a:rPr>
              <a:t>🚩 Teksten in afbeeldingen: </a:t>
            </a:r>
            <a:r>
              <a:rPr lang="nl-NL" sz="1200" kern="1200" dirty="0">
                <a:solidFill>
                  <a:schemeClr val="tx1"/>
                </a:solidFill>
                <a:effectLst/>
                <a:latin typeface="+mn-lt"/>
                <a:ea typeface="+mn-ea"/>
                <a:cs typeface="+mn-cs"/>
              </a:rPr>
              <a:t>AI heeft moeite met teksten. Woorden in AI-afbeeldingen zijn vaak krom, onleesbaar, of bevatten rare letters en cijfers.</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 Nog niet overtuigd?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Upload de foto bij:</a:t>
            </a:r>
          </a:p>
          <a:p>
            <a:pPr lvl="0"/>
            <a:r>
              <a:rPr lang="en-GB" sz="1200" u="sng" kern="1200" dirty="0">
                <a:solidFill>
                  <a:schemeClr val="tx1"/>
                </a:solidFill>
                <a:effectLst/>
                <a:latin typeface="+mn-lt"/>
                <a:ea typeface="+mn-ea"/>
                <a:cs typeface="+mn-cs"/>
                <a:hlinkClick r:id="rId3"/>
              </a:rPr>
              <a:t>www.aiornot.com</a:t>
            </a:r>
            <a:r>
              <a:rPr lang="nl-NL" sz="1200"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of </a:t>
            </a:r>
            <a:endParaRPr lang="nl-NL" sz="1200" kern="1200" dirty="0">
              <a:solidFill>
                <a:schemeClr val="tx1"/>
              </a:solidFill>
              <a:effectLst/>
              <a:latin typeface="+mn-lt"/>
              <a:ea typeface="+mn-ea"/>
              <a:cs typeface="+mn-cs"/>
            </a:endParaRPr>
          </a:p>
          <a:p>
            <a:pPr lvl="0"/>
            <a:r>
              <a:rPr lang="en-GB" sz="1200" u="sng" kern="1200" dirty="0">
                <a:solidFill>
                  <a:schemeClr val="tx1"/>
                </a:solidFill>
                <a:effectLst/>
                <a:latin typeface="+mn-lt"/>
                <a:ea typeface="+mn-ea"/>
                <a:cs typeface="+mn-cs"/>
                <a:hlinkClick r:id="rId4"/>
              </a:rPr>
              <a:t>www.fakeimagedetector.com</a:t>
            </a:r>
            <a:endParaRPr lang="en-GB" sz="1200" u="sng" kern="1200" dirty="0">
              <a:solidFill>
                <a:schemeClr val="tx1"/>
              </a:solidFill>
              <a:effectLst/>
              <a:latin typeface="+mn-lt"/>
              <a:ea typeface="+mn-ea"/>
              <a:cs typeface="+mn-cs"/>
            </a:endParaRPr>
          </a:p>
          <a:p>
            <a:pPr lvl="0"/>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Hier kun je onderzoeken of je te maken hebt met een fake 🤨</a:t>
            </a:r>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16</a:t>
            </a:fld>
            <a:endParaRPr lang="nl-NL"/>
          </a:p>
        </p:txBody>
      </p:sp>
    </p:spTree>
    <p:extLst>
      <p:ext uri="{BB962C8B-B14F-4D97-AF65-F5344CB8AC3E}">
        <p14:creationId xmlns:p14="http://schemas.microsoft.com/office/powerpoint/2010/main" val="16014426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Laat de video van mediawijsheid zien getiteld Nepnieuws</a:t>
            </a:r>
          </a:p>
          <a:p>
            <a:endParaRPr lang="nl-NL" dirty="0"/>
          </a:p>
          <a:p>
            <a:r>
              <a:rPr lang="nl-NL" dirty="0"/>
              <a:t>Hier zie je een interview met de toenmalige president van Canada </a:t>
            </a:r>
            <a:r>
              <a:rPr lang="nl-NL" dirty="0" err="1"/>
              <a:t>Trudeau</a:t>
            </a:r>
            <a:r>
              <a:rPr lang="nl-NL" dirty="0"/>
              <a:t> die een uitspraak doet.</a:t>
            </a:r>
          </a:p>
          <a:p>
            <a:endParaRPr lang="nl-NL" dirty="0"/>
          </a:p>
          <a:p>
            <a:r>
              <a:rPr lang="nl-NL" dirty="0"/>
              <a:t>Welke van de twee is een fake opname?</a:t>
            </a:r>
          </a:p>
          <a:p>
            <a:r>
              <a:rPr lang="nl-NL" dirty="0"/>
              <a:t>Opname stoppen op 00:28. Hierna wordt uitgelegd waarom er een van de twee fout is.</a:t>
            </a:r>
          </a:p>
          <a:p>
            <a:r>
              <a:rPr lang="nl-NL" dirty="0"/>
              <a:t>De tweede opname is de fake opname.</a:t>
            </a:r>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17</a:t>
            </a:fld>
            <a:endParaRPr lang="nl-NL"/>
          </a:p>
        </p:txBody>
      </p:sp>
    </p:spTree>
    <p:extLst>
      <p:ext uri="{BB962C8B-B14F-4D97-AF65-F5344CB8AC3E}">
        <p14:creationId xmlns:p14="http://schemas.microsoft.com/office/powerpoint/2010/main" val="3553682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E163B-5AB7-A5C6-7ABD-BD76B7F548AE}"/>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F435442C-AD54-363E-584E-3886450845F2}"/>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4434886F-22EE-237F-0793-80FFBFA2647F}"/>
              </a:ext>
            </a:extLst>
          </p:cNvPr>
          <p:cNvSpPr>
            <a:spLocks noGrp="1"/>
          </p:cNvSpPr>
          <p:nvPr>
            <p:ph type="body" idx="1"/>
          </p:nvPr>
        </p:nvSpPr>
        <p:spPr/>
        <p:txBody>
          <a:bodyPr/>
          <a:lstStyle/>
          <a:p>
            <a:r>
              <a:rPr lang="nl-NL" sz="1200" b="1" kern="1200" dirty="0">
                <a:solidFill>
                  <a:schemeClr val="tx1"/>
                </a:solidFill>
                <a:effectLst/>
                <a:latin typeface="+mn-lt"/>
                <a:ea typeface="+mn-ea"/>
                <a:cs typeface="+mn-cs"/>
              </a:rPr>
              <a:t>Valkuilen: Waar moet je op letten!</a:t>
            </a:r>
          </a:p>
          <a:p>
            <a:r>
              <a:rPr lang="nl-NL" sz="1200" kern="1200" dirty="0">
                <a:solidFill>
                  <a:schemeClr val="tx1"/>
                </a:solidFill>
                <a:effectLst/>
                <a:latin typeface="+mn-lt"/>
                <a:ea typeface="+mn-ea"/>
                <a:cs typeface="+mn-cs"/>
              </a:rPr>
              <a:t>AI is superhandig, maar het is niet perfect. Het kan fouten maken, vooroordelen hebben en verkeerde info geven. </a:t>
            </a:r>
          </a:p>
          <a:p>
            <a:r>
              <a:rPr lang="nl-NL" sz="1200" kern="1200" dirty="0">
                <a:solidFill>
                  <a:schemeClr val="tx1"/>
                </a:solidFill>
                <a:effectLst/>
                <a:latin typeface="+mn-lt"/>
                <a:ea typeface="+mn-ea"/>
                <a:cs typeface="+mn-cs"/>
              </a:rPr>
              <a:t>Door de </a:t>
            </a:r>
            <a:r>
              <a:rPr lang="nl-NL" sz="1200" b="1" u="sng" kern="1200" dirty="0">
                <a:solidFill>
                  <a:schemeClr val="tx1"/>
                </a:solidFill>
                <a:effectLst/>
                <a:latin typeface="+mn-lt"/>
                <a:ea typeface="+mn-ea"/>
                <a:cs typeface="+mn-cs"/>
              </a:rPr>
              <a:t>valkuilen</a:t>
            </a:r>
            <a:r>
              <a:rPr lang="nl-NL" sz="1200" kern="1200" dirty="0">
                <a:solidFill>
                  <a:schemeClr val="tx1"/>
                </a:solidFill>
                <a:effectLst/>
                <a:latin typeface="+mn-lt"/>
                <a:ea typeface="+mn-ea"/>
                <a:cs typeface="+mn-cs"/>
              </a:rPr>
              <a:t> te kennen, weet je hoe je AI slim en verantwoord kunt gebruiken. 💡</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Verzonnen antwoorden:</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Wat is hallucineren bij AI? 🤖💭</a:t>
            </a:r>
          </a:p>
          <a:p>
            <a:r>
              <a:rPr lang="nl-NL" sz="1200" kern="1200" dirty="0">
                <a:solidFill>
                  <a:schemeClr val="tx1"/>
                </a:solidFill>
                <a:effectLst/>
                <a:latin typeface="+mn-lt"/>
                <a:ea typeface="+mn-ea"/>
                <a:cs typeface="+mn-cs"/>
              </a:rPr>
              <a:t>Hallucineren klinkt als iets wat mensen doen, maar wist je dat AI dit ook kan? Het betekent dat AI antwoorden verzint die klinken alsof ze waar zijn, maar niet kloppen. AI wil altijd logisch reageren, zelfs als het geen goede informatie heeft. Dat kan leiden tot overtuigende, maar foute antwoorden.</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Voorbeeld van Bias.</a:t>
            </a:r>
          </a:p>
          <a:p>
            <a:r>
              <a:rPr lang="nl-NL" sz="1200" b="1" kern="1200" dirty="0">
                <a:solidFill>
                  <a:schemeClr val="tx1"/>
                </a:solidFill>
                <a:effectLst/>
                <a:latin typeface="+mn-lt"/>
                <a:ea typeface="+mn-ea"/>
                <a:cs typeface="+mn-cs"/>
              </a:rPr>
              <a:t>Wie is volgens jou een goede voetballer?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Als je aan een goede voetballer denkt, denk je dan meteen aan een man? Dat is een voorbeeld van </a:t>
            </a:r>
            <a:r>
              <a:rPr lang="nl-NL" sz="1200" i="1" kern="1200" dirty="0">
                <a:solidFill>
                  <a:schemeClr val="tx1"/>
                </a:solidFill>
                <a:effectLst/>
                <a:latin typeface="+mn-lt"/>
                <a:ea typeface="+mn-ea"/>
                <a:cs typeface="+mn-cs"/>
              </a:rPr>
              <a:t>bias</a:t>
            </a:r>
            <a:r>
              <a:rPr lang="nl-NL" sz="1200" kern="1200" dirty="0">
                <a:solidFill>
                  <a:schemeClr val="tx1"/>
                </a:solidFill>
                <a:effectLst/>
                <a:latin typeface="+mn-lt"/>
                <a:ea typeface="+mn-ea"/>
                <a:cs typeface="+mn-cs"/>
              </a:rPr>
              <a:t> – een vooroordeel dat we soms onbewust hebben. Stel je voor: je ziet drie foto’s – een jonge man, een vrouw en een ouder persoon. Wie kies jij als voetballer?</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Wat heeft dit met AI te maken?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AI werkt net zoals wij: het maakt keuzes op basis van wat het leert. Als een AI vooral foto’s van mannelijke voetballers ziet, denkt het dat een voetballer meestal een man is. </a:t>
            </a:r>
          </a:p>
          <a:p>
            <a:r>
              <a:rPr lang="nl-NL" sz="1200" kern="1200" dirty="0">
                <a:solidFill>
                  <a:schemeClr val="tx1"/>
                </a:solidFill>
                <a:effectLst/>
                <a:latin typeface="+mn-lt"/>
                <a:ea typeface="+mn-ea"/>
                <a:cs typeface="+mn-cs"/>
              </a:rPr>
              <a:t>Dit heet </a:t>
            </a:r>
            <a:r>
              <a:rPr lang="nl-NL" sz="1200" b="1" i="1" u="sng" kern="1200" dirty="0">
                <a:solidFill>
                  <a:schemeClr val="tx1"/>
                </a:solidFill>
                <a:effectLst/>
                <a:latin typeface="+mn-lt"/>
                <a:ea typeface="+mn-ea"/>
                <a:cs typeface="+mn-cs"/>
              </a:rPr>
              <a:t>bias in data</a:t>
            </a:r>
            <a:r>
              <a:rPr lang="nl-NL" sz="1200" kern="1200" dirty="0">
                <a:solidFill>
                  <a:schemeClr val="tx1"/>
                </a:solidFill>
                <a:effectLst/>
                <a:latin typeface="+mn-lt"/>
                <a:ea typeface="+mn-ea"/>
                <a:cs typeface="+mn-cs"/>
              </a:rPr>
              <a:t>. AI neemt die vooroordelen over en maakt daardoor soms oneerlijke keuzes. </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Klikken:</a:t>
            </a:r>
            <a:r>
              <a:rPr lang="nl-NL" sz="1200" kern="1200" dirty="0">
                <a:solidFill>
                  <a:schemeClr val="tx1"/>
                </a:solidFill>
                <a:effectLst/>
                <a:latin typeface="+mn-lt"/>
                <a:ea typeface="+mn-ea"/>
                <a:cs typeface="+mn-cs"/>
              </a:rPr>
              <a:t> Kijk maar eens hier dit plaatje: Plaatje voetballer gemaakt door AI.</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Waarom is dit belangrijk?</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Bias in AI kan grote gevolgen hebben:</a:t>
            </a:r>
          </a:p>
          <a:p>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Sollicitaties: </a:t>
            </a:r>
            <a:r>
              <a:rPr lang="nl-NL" sz="1200" kern="1200" dirty="0">
                <a:solidFill>
                  <a:schemeClr val="tx1"/>
                </a:solidFill>
                <a:effectLst/>
                <a:latin typeface="+mn-lt"/>
                <a:ea typeface="+mn-ea"/>
                <a:cs typeface="+mn-cs"/>
              </a:rPr>
              <a:t>Als AI alleen mannen als succesvolle kandidaten ziet, krijgen vrouwen misschien een lagere score.</a:t>
            </a:r>
          </a:p>
          <a:p>
            <a:pPr lvl="0"/>
            <a:r>
              <a:rPr lang="nl-NL" sz="1200" b="1" kern="1200" dirty="0">
                <a:solidFill>
                  <a:schemeClr val="tx1"/>
                </a:solidFill>
                <a:effectLst/>
                <a:latin typeface="+mn-lt"/>
                <a:ea typeface="+mn-ea"/>
                <a:cs typeface="+mn-cs"/>
              </a:rPr>
              <a:t>Sociale media: </a:t>
            </a:r>
            <a:r>
              <a:rPr lang="nl-NL" sz="1200" kern="1200" dirty="0">
                <a:solidFill>
                  <a:schemeClr val="tx1"/>
                </a:solidFill>
                <a:effectLst/>
                <a:latin typeface="+mn-lt"/>
                <a:ea typeface="+mn-ea"/>
                <a:cs typeface="+mn-cs"/>
              </a:rPr>
              <a:t>Je ziet vaak dezelfde soort berichten, omdat het algoritme kiest wat je al leuk vond.</a:t>
            </a:r>
          </a:p>
          <a:p>
            <a:pPr lvl="0"/>
            <a:r>
              <a:rPr lang="nl-NL" sz="1200" b="1" kern="1200" dirty="0">
                <a:solidFill>
                  <a:schemeClr val="tx1"/>
                </a:solidFill>
                <a:effectLst/>
                <a:latin typeface="+mn-lt"/>
                <a:ea typeface="+mn-ea"/>
                <a:cs typeface="+mn-cs"/>
              </a:rPr>
              <a:t>Onderwijs: </a:t>
            </a:r>
            <a:r>
              <a:rPr lang="nl-NL" sz="1200" kern="1200" dirty="0">
                <a:solidFill>
                  <a:schemeClr val="tx1"/>
                </a:solidFill>
                <a:effectLst/>
                <a:latin typeface="+mn-lt"/>
                <a:ea typeface="+mn-ea"/>
                <a:cs typeface="+mn-cs"/>
              </a:rPr>
              <a:t>AI-tools, zoals plagiaatcontroles, kunnen studenten met een andere taalachtergrond onterecht beoordelen.</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Toen we </a:t>
            </a:r>
            <a:r>
              <a:rPr lang="nl-NL" sz="1200" kern="1200" dirty="0" err="1">
                <a:solidFill>
                  <a:schemeClr val="tx1"/>
                </a:solidFill>
                <a:effectLst/>
                <a:latin typeface="+mn-lt"/>
                <a:ea typeface="+mn-ea"/>
                <a:cs typeface="+mn-cs"/>
              </a:rPr>
              <a:t>ChatGPT</a:t>
            </a:r>
            <a:r>
              <a:rPr lang="nl-NL" sz="1200" kern="1200" dirty="0">
                <a:solidFill>
                  <a:schemeClr val="tx1"/>
                </a:solidFill>
                <a:effectLst/>
                <a:latin typeface="+mn-lt"/>
                <a:ea typeface="+mn-ea"/>
                <a:cs typeface="+mn-cs"/>
              </a:rPr>
              <a:t> vroegen een fictief dialectwoord uit te leggen, gaf het ons deze volledig verzonnen uitleg.</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Klikken: </a:t>
            </a:r>
            <a:r>
              <a:rPr lang="nl-NL" sz="1200" b="0" kern="1200" dirty="0">
                <a:solidFill>
                  <a:schemeClr val="tx1"/>
                </a:solidFill>
                <a:effectLst/>
                <a:latin typeface="+mn-lt"/>
                <a:ea typeface="+mn-ea"/>
                <a:cs typeface="+mn-cs"/>
              </a:rPr>
              <a:t>Je krijgt het plaatje van “</a:t>
            </a:r>
            <a:r>
              <a:rPr lang="nl-NL" sz="1200" b="0" kern="1200" dirty="0" err="1">
                <a:solidFill>
                  <a:schemeClr val="tx1"/>
                </a:solidFill>
                <a:effectLst/>
                <a:latin typeface="+mn-lt"/>
                <a:ea typeface="+mn-ea"/>
                <a:cs typeface="+mn-cs"/>
              </a:rPr>
              <a:t>foeteleren</a:t>
            </a:r>
            <a:r>
              <a:rPr lang="nl-NL" sz="1200" b="0" kern="1200" dirty="0">
                <a:solidFill>
                  <a:schemeClr val="tx1"/>
                </a:solidFill>
                <a:effectLst/>
                <a:latin typeface="+mn-lt"/>
                <a:ea typeface="+mn-ea"/>
                <a:cs typeface="+mn-cs"/>
              </a:rPr>
              <a:t>” te zien.</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Hoe gebeurt dit?</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AI leert van enorme hoeveelheden platte data, maar het begrijpt zelf niks hoe wij dat doen. Als AI geen duidelijk antwoord weet, “gokt” het op basis van patronen die het kent. Het klinkt slim, maar het kan compleet fout zijn.</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Waarom is dit een probleem?</a:t>
            </a:r>
          </a:p>
          <a:p>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Verkeerde info: </a:t>
            </a:r>
            <a:r>
              <a:rPr lang="nl-NL" sz="1200" kern="1200" dirty="0">
                <a:solidFill>
                  <a:schemeClr val="tx1"/>
                </a:solidFill>
                <a:effectLst/>
                <a:latin typeface="+mn-lt"/>
                <a:ea typeface="+mn-ea"/>
                <a:cs typeface="+mn-cs"/>
              </a:rPr>
              <a:t>Niet handig bij je onderzoek of studie.</a:t>
            </a:r>
          </a:p>
          <a:p>
            <a:pPr lvl="0"/>
            <a:r>
              <a:rPr lang="nl-NL" sz="1200" b="1" kern="1200" dirty="0">
                <a:solidFill>
                  <a:schemeClr val="tx1"/>
                </a:solidFill>
                <a:effectLst/>
                <a:latin typeface="+mn-lt"/>
                <a:ea typeface="+mn-ea"/>
                <a:cs typeface="+mn-cs"/>
              </a:rPr>
              <a:t>Nepnieuws: </a:t>
            </a:r>
            <a:r>
              <a:rPr lang="nl-NL" sz="1200" kern="1200" dirty="0">
                <a:solidFill>
                  <a:schemeClr val="tx1"/>
                </a:solidFill>
                <a:effectLst/>
                <a:latin typeface="+mn-lt"/>
                <a:ea typeface="+mn-ea"/>
                <a:cs typeface="+mn-cs"/>
              </a:rPr>
              <a:t>Kan misinformatie verspreiden</a:t>
            </a:r>
            <a:r>
              <a:rPr lang="nl-NL" sz="1200" b="1" kern="1200" dirty="0">
                <a:solidFill>
                  <a:schemeClr val="tx1"/>
                </a:solidFill>
                <a:effectLst/>
                <a:latin typeface="+mn-lt"/>
                <a:ea typeface="+mn-ea"/>
                <a:cs typeface="+mn-cs"/>
              </a:rPr>
              <a:t>.</a:t>
            </a:r>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Verlies van vertrouwen: </a:t>
            </a:r>
            <a:r>
              <a:rPr lang="nl-NL" sz="1200" kern="1200" dirty="0">
                <a:solidFill>
                  <a:schemeClr val="tx1"/>
                </a:solidFill>
                <a:effectLst/>
                <a:latin typeface="+mn-lt"/>
                <a:ea typeface="+mn-ea"/>
                <a:cs typeface="+mn-cs"/>
              </a:rPr>
              <a:t>Als AI te vaak fout zit, vertrouw je het minder.</a:t>
            </a:r>
          </a:p>
          <a:p>
            <a:pPr lvl="0"/>
            <a:endParaRPr lang="nl-NL" sz="1200" kern="1200" dirty="0">
              <a:solidFill>
                <a:schemeClr val="tx1"/>
              </a:solidFill>
              <a:effectLst/>
              <a:latin typeface="+mn-lt"/>
              <a:ea typeface="+mn-ea"/>
              <a:cs typeface="+mn-cs"/>
            </a:endParaRPr>
          </a:p>
          <a:p>
            <a:r>
              <a:rPr lang="nl-NL" sz="1200" b="1" u="sng" kern="1200" dirty="0">
                <a:solidFill>
                  <a:schemeClr val="tx1"/>
                </a:solidFill>
                <a:effectLst/>
                <a:latin typeface="+mn-lt"/>
                <a:ea typeface="+mn-ea"/>
                <a:cs typeface="+mn-cs"/>
              </a:rPr>
              <a:t>1. Hoe herken je hallucinaties? </a:t>
            </a:r>
            <a:r>
              <a:rPr lang="nl-NL" sz="1200" b="1" kern="1200" dirty="0">
                <a:solidFill>
                  <a:schemeClr val="tx1"/>
                </a:solidFill>
                <a:effectLst/>
                <a:latin typeface="+mn-lt"/>
                <a:ea typeface="+mn-ea"/>
                <a:cs typeface="+mn-cs"/>
              </a:rPr>
              <a:t>🔍</a:t>
            </a:r>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Check de feiten: </a:t>
            </a:r>
            <a:r>
              <a:rPr lang="nl-NL" sz="1200" kern="1200" dirty="0">
                <a:solidFill>
                  <a:schemeClr val="tx1"/>
                </a:solidFill>
                <a:effectLst/>
                <a:latin typeface="+mn-lt"/>
                <a:ea typeface="+mn-ea"/>
                <a:cs typeface="+mn-cs"/>
              </a:rPr>
              <a:t>Klinkt iets gek? Zoek het op.</a:t>
            </a:r>
          </a:p>
          <a:p>
            <a:pPr lvl="0"/>
            <a:r>
              <a:rPr lang="nl-NL" sz="1200" b="1" kern="1200" dirty="0">
                <a:solidFill>
                  <a:schemeClr val="tx1"/>
                </a:solidFill>
                <a:effectLst/>
                <a:latin typeface="+mn-lt"/>
                <a:ea typeface="+mn-ea"/>
                <a:cs typeface="+mn-cs"/>
              </a:rPr>
              <a:t>Vraag om bronnen: </a:t>
            </a:r>
            <a:r>
              <a:rPr lang="nl-NL" sz="1200" kern="1200" dirty="0">
                <a:solidFill>
                  <a:schemeClr val="tx1"/>
                </a:solidFill>
                <a:effectLst/>
                <a:latin typeface="+mn-lt"/>
                <a:ea typeface="+mn-ea"/>
                <a:cs typeface="+mn-cs"/>
              </a:rPr>
              <a:t>Geen duidelijke bron? Wees kritisch.</a:t>
            </a:r>
          </a:p>
          <a:p>
            <a:pPr lvl="0"/>
            <a:r>
              <a:rPr lang="nl-NL" sz="1200" b="1" kern="1200" dirty="0">
                <a:solidFill>
                  <a:schemeClr val="tx1"/>
                </a:solidFill>
                <a:effectLst/>
                <a:latin typeface="+mn-lt"/>
                <a:ea typeface="+mn-ea"/>
                <a:cs typeface="+mn-cs"/>
              </a:rPr>
              <a:t>Vergelijk antwoorden: </a:t>
            </a:r>
            <a:r>
              <a:rPr lang="nl-NL" sz="1200" kern="1200" dirty="0">
                <a:solidFill>
                  <a:schemeClr val="tx1"/>
                </a:solidFill>
                <a:effectLst/>
                <a:latin typeface="+mn-lt"/>
                <a:ea typeface="+mn-ea"/>
                <a:cs typeface="+mn-cs"/>
              </a:rPr>
              <a:t>Stel dezelfde vraag nog eens en kijk of het verandert.</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Wat kun jij doen?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AI is handig, maar jij bent de baas. Gebruik het als hulpmiddel, niet als enige bron van waarheid. Als jij hallucinaties herkent, voorkom je fouten en haal je het beste uit AI.</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 Onthoud: </a:t>
            </a:r>
            <a:r>
              <a:rPr lang="nl-NL" sz="1200" kern="1200" dirty="0">
                <a:solidFill>
                  <a:schemeClr val="tx1"/>
                </a:solidFill>
                <a:effectLst/>
                <a:latin typeface="+mn-lt"/>
                <a:ea typeface="+mn-ea"/>
                <a:cs typeface="+mn-cs"/>
              </a:rPr>
              <a:t>AI klinkt slim, maar het heeft geen echte kennis – dat heb jij!</a:t>
            </a:r>
          </a:p>
          <a:p>
            <a:endParaRPr lang="nl-NL" sz="1200" kern="1200" dirty="0">
              <a:solidFill>
                <a:schemeClr val="tx1"/>
              </a:solidFill>
              <a:effectLst/>
              <a:latin typeface="+mn-lt"/>
              <a:ea typeface="+mn-ea"/>
              <a:cs typeface="+mn-cs"/>
            </a:endParaRPr>
          </a:p>
          <a:p>
            <a:r>
              <a:rPr lang="nl-NL" b="1" u="sng" dirty="0"/>
              <a:t>2. BIAS en discriminatie</a:t>
            </a:r>
          </a:p>
          <a:p>
            <a:r>
              <a:rPr lang="nl-NL" dirty="0"/>
              <a:t>AI kan onbewust vooroordelen reproduceren die al in de data aanwezig zijn. Dit kan leiden tot ongelijke behandeling van verschillende groepen, zoals:</a:t>
            </a:r>
          </a:p>
          <a:p>
            <a:endParaRPr lang="nl-NL" dirty="0"/>
          </a:p>
          <a:p>
            <a:r>
              <a:rPr lang="nl-NL" b="1" dirty="0"/>
              <a:t>Raciale of genderbias</a:t>
            </a:r>
            <a:r>
              <a:rPr lang="nl-NL" dirty="0"/>
              <a:t>: AI-systemen kunnen discriminerende beslissingen nemen, bijvoorbeeld in sollicitaties of rechtspraak, als de data waarop ze zijn getraind, een vooringenomen geschiedenis weerspiegelen.</a:t>
            </a:r>
          </a:p>
          <a:p>
            <a:endParaRPr lang="nl-NL" dirty="0"/>
          </a:p>
          <a:p>
            <a:r>
              <a:rPr lang="nl-NL" b="1" dirty="0"/>
              <a:t>Versterking van bestaande ongelijkheden</a:t>
            </a:r>
            <a:r>
              <a:rPr lang="nl-NL" dirty="0"/>
              <a:t>: AI kan bepaalde sociale, economische of culturele groepen benadelen als gevolg van ongebalanceerde datasets.</a:t>
            </a:r>
          </a:p>
          <a:p>
            <a:endParaRPr lang="nl-NL" dirty="0"/>
          </a:p>
          <a:p>
            <a:r>
              <a:rPr lang="nl-NL" b="1" dirty="0"/>
              <a:t>Voorbeeld:</a:t>
            </a:r>
            <a:r>
              <a:rPr lang="nl-NL" dirty="0"/>
              <a:t> Gezichtsherkenningstechnologie is vaak minder nauwkeurig bij mensen met een donkere huidskleur, omdat de trainingsdata voornamelijk lichte huidtinten bevatten.</a:t>
            </a:r>
          </a:p>
          <a:p>
            <a:endParaRPr lang="nl-NL" sz="1200" kern="1200" dirty="0">
              <a:solidFill>
                <a:schemeClr val="tx1"/>
              </a:solidFill>
              <a:effectLst/>
              <a:latin typeface="+mn-lt"/>
              <a:ea typeface="+mn-ea"/>
              <a:cs typeface="+mn-cs"/>
            </a:endParaRPr>
          </a:p>
          <a:p>
            <a:r>
              <a:rPr lang="nl-NL" sz="1200" b="1" u="sng" kern="1200" dirty="0">
                <a:solidFill>
                  <a:schemeClr val="tx1"/>
                </a:solidFill>
                <a:effectLst/>
                <a:latin typeface="+mn-lt"/>
                <a:ea typeface="+mn-ea"/>
                <a:cs typeface="+mn-cs"/>
              </a:rPr>
              <a:t>3. Geen emotie of begrip</a:t>
            </a:r>
            <a:endParaRPr lang="nl-NL" sz="1200" b="1"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AI begrijpt geen emoties. Het kan je logische antwoorden geven, maar het voelt helemaal niets. 🤖 Dit betekent dat AI geen vervanging is voor echte mensen en hun gevoelens.</a:t>
            </a:r>
          </a:p>
          <a:p>
            <a:r>
              <a:rPr lang="nl-NL" sz="1200" kern="1200" dirty="0">
                <a:solidFill>
                  <a:schemeClr val="tx1"/>
                </a:solidFill>
                <a:effectLst/>
                <a:latin typeface="+mn-lt"/>
                <a:ea typeface="+mn-ea"/>
                <a:cs typeface="+mn-cs"/>
              </a:rPr>
              <a:t>Als je belangrijke beslissingen moet nemen, zoals over je studie of toekomst, is het heel belangrijk om met echte mensen te praten. Zij kunnen je helpen met hun ervaringen en voelen wat jij voelt. Een vriend, familielid of mentor kan je de steun geven die je nodig hebt.</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Waarom is dit zo belangrijk?</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AI kan je helpen met informatie, maar het mist de echte connectie die mensen hebben. Mensen begrijpen elkaar beter en kunnen je helpen om moeilijke keuzes te maken. Voor persoonlijke vragen en gevoelens is het altijd beter om met iemand te praten die je begrijpt. 😊</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Onthoud: </a:t>
            </a:r>
            <a:r>
              <a:rPr lang="nl-NL" sz="1200" kern="1200" dirty="0">
                <a:solidFill>
                  <a:schemeClr val="tx1"/>
                </a:solidFill>
                <a:effectLst/>
                <a:latin typeface="+mn-lt"/>
                <a:ea typeface="+mn-ea"/>
                <a:cs typeface="+mn-cs"/>
              </a:rPr>
              <a:t>AI is handig, maar het kan nooit de plaats innemen van echte menselijke steun. Blijf dicht bij de mensen om je heen, want zij zijn er om je te helpen en te steunen!</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Wil je hier meer over weten 💭</a:t>
            </a:r>
          </a:p>
          <a:p>
            <a:endParaRPr lang="nl-NL" sz="1200" kern="1200" dirty="0">
              <a:solidFill>
                <a:schemeClr val="tx1"/>
              </a:solidFill>
              <a:effectLst/>
              <a:latin typeface="+mn-lt"/>
              <a:ea typeface="+mn-ea"/>
              <a:cs typeface="+mn-cs"/>
            </a:endParaRPr>
          </a:p>
          <a:p>
            <a:r>
              <a:rPr lang="nl-NL" sz="1200" u="sng" kern="1200" dirty="0">
                <a:solidFill>
                  <a:schemeClr val="tx1"/>
                </a:solidFill>
                <a:effectLst/>
                <a:latin typeface="+mn-lt"/>
                <a:ea typeface="+mn-ea"/>
                <a:cs typeface="+mn-cs"/>
              </a:rPr>
              <a:t>https://www.computable.nl/2023/07/30/kan-ai-zich-inleven-in-de-mens/</a:t>
            </a:r>
          </a:p>
          <a:p>
            <a:endParaRPr lang="nl-NL" sz="1200" b="1" u="sng" kern="1200" dirty="0">
              <a:solidFill>
                <a:schemeClr val="tx1"/>
              </a:solidFill>
              <a:effectLst/>
              <a:latin typeface="+mn-lt"/>
              <a:ea typeface="+mn-ea"/>
              <a:cs typeface="+mn-cs"/>
            </a:endParaRPr>
          </a:p>
          <a:p>
            <a:r>
              <a:rPr lang="nl-NL" b="1" u="sng" dirty="0"/>
              <a:t>4. Gebrek aan Transparantie (Black Box)</a:t>
            </a:r>
          </a:p>
          <a:p>
            <a:r>
              <a:rPr lang="nl-NL" dirty="0"/>
              <a:t>Veel AI-algoritmes (zoals </a:t>
            </a:r>
            <a:r>
              <a:rPr lang="nl-NL" dirty="0" err="1"/>
              <a:t>deep</a:t>
            </a:r>
            <a:r>
              <a:rPr lang="nl-NL" dirty="0"/>
              <a:t> </a:t>
            </a:r>
            <a:r>
              <a:rPr lang="nl-NL" dirty="0" err="1"/>
              <a:t>learning</a:t>
            </a:r>
            <a:r>
              <a:rPr lang="nl-NL" dirty="0"/>
              <a:t>) zijn zogenaamde "black </a:t>
            </a:r>
            <a:r>
              <a:rPr lang="nl-NL" dirty="0" err="1"/>
              <a:t>boxes</a:t>
            </a:r>
            <a:r>
              <a:rPr lang="nl-NL" dirty="0"/>
              <a:t>", wat betekent dat we niet altijd kunnen begrijpen hoe ze tot hun beslissing zijn gekomen. Dit gebrek aan transparantie is problematisch, vooral in kritieke domeinen zoals gezondheid, financiën of rechtspraak.</a:t>
            </a:r>
          </a:p>
          <a:p>
            <a:endParaRPr lang="nl-NL" dirty="0"/>
          </a:p>
          <a:p>
            <a:r>
              <a:rPr lang="nl-NL" b="1" dirty="0"/>
              <a:t>Voorbeeld:</a:t>
            </a:r>
            <a:r>
              <a:rPr lang="nl-NL" dirty="0"/>
              <a:t> Als een AI-systeem besluit dat iemand een lening niet krijgt, maar we begrijpen niet waarom, kan dit leiden tot vertrouwensproblemen en zelfs juridische complicaties.</a:t>
            </a:r>
          </a:p>
          <a:p>
            <a:endParaRPr lang="nl-NL" sz="1200" b="1" u="sng" kern="1200" dirty="0">
              <a:solidFill>
                <a:schemeClr val="tx1"/>
              </a:solidFill>
              <a:effectLst/>
              <a:latin typeface="+mn-lt"/>
              <a:ea typeface="+mn-ea"/>
              <a:cs typeface="+mn-cs"/>
            </a:endParaRPr>
          </a:p>
          <a:p>
            <a:r>
              <a:rPr lang="nl-NL" sz="1200" b="1" u="sng" kern="1200" dirty="0">
                <a:solidFill>
                  <a:schemeClr val="tx1"/>
                </a:solidFill>
                <a:effectLst/>
                <a:latin typeface="+mn-lt"/>
                <a:ea typeface="+mn-ea"/>
                <a:cs typeface="+mn-cs"/>
              </a:rPr>
              <a:t>5. Trainingsdata</a:t>
            </a:r>
          </a:p>
          <a:p>
            <a:r>
              <a:rPr lang="nl-NL" sz="1200" b="1" kern="1200" dirty="0">
                <a:solidFill>
                  <a:schemeClr val="tx1"/>
                </a:solidFill>
                <a:effectLst/>
                <a:latin typeface="+mn-lt"/>
                <a:ea typeface="+mn-ea"/>
                <a:cs typeface="+mn-cs"/>
              </a:rPr>
              <a:t>Hoe wordt AI zo slim?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AI leert van data – dat is alle informatie die wij online delen, zoals:</a:t>
            </a:r>
          </a:p>
          <a:p>
            <a:pPr lvl="0"/>
            <a:r>
              <a:rPr lang="nl-NL" sz="1200" kern="1200" dirty="0">
                <a:solidFill>
                  <a:schemeClr val="tx1"/>
                </a:solidFill>
                <a:effectLst/>
                <a:latin typeface="+mn-lt"/>
                <a:ea typeface="+mn-ea"/>
                <a:cs typeface="+mn-cs"/>
              </a:rPr>
              <a:t>- De websites die je bezoekt 🖥️</a:t>
            </a:r>
          </a:p>
          <a:p>
            <a:pPr lvl="0"/>
            <a:r>
              <a:rPr lang="nl-NL" sz="1200" kern="1200" dirty="0">
                <a:solidFill>
                  <a:schemeClr val="tx1"/>
                </a:solidFill>
                <a:effectLst/>
                <a:latin typeface="+mn-lt"/>
                <a:ea typeface="+mn-ea"/>
                <a:cs typeface="+mn-cs"/>
              </a:rPr>
              <a:t>- De muziek die je luistert 🎵</a:t>
            </a:r>
          </a:p>
          <a:p>
            <a:pPr lvl="0"/>
            <a:r>
              <a:rPr lang="nl-NL" sz="1200" kern="1200" dirty="0">
                <a:solidFill>
                  <a:schemeClr val="tx1"/>
                </a:solidFill>
                <a:effectLst/>
                <a:latin typeface="+mn-lt"/>
                <a:ea typeface="+mn-ea"/>
                <a:cs typeface="+mn-cs"/>
              </a:rPr>
              <a:t>- Je zoekopdrachten 🔍</a:t>
            </a:r>
          </a:p>
          <a:p>
            <a:r>
              <a:rPr lang="nl-NL" sz="1200" b="1" kern="1200" dirty="0">
                <a:solidFill>
                  <a:schemeClr val="tx1"/>
                </a:solidFill>
                <a:effectLst/>
                <a:latin typeface="+mn-lt"/>
                <a:ea typeface="+mn-ea"/>
                <a:cs typeface="+mn-cs"/>
              </a:rPr>
              <a:t> </a:t>
            </a:r>
            <a:endParaRPr lang="nl-NL" sz="1200" kern="1200" dirty="0">
              <a:solidFill>
                <a:schemeClr val="tx1"/>
              </a:solidFill>
              <a:effectLst/>
              <a:latin typeface="+mn-lt"/>
              <a:ea typeface="+mn-ea"/>
              <a:cs typeface="+mn-cs"/>
            </a:endParaRPr>
          </a:p>
          <a:p>
            <a:r>
              <a:rPr lang="nl-NL" sz="1200" b="1" u="sng" kern="1200" dirty="0">
                <a:solidFill>
                  <a:schemeClr val="tx1"/>
                </a:solidFill>
                <a:effectLst/>
                <a:latin typeface="+mn-lt"/>
                <a:ea typeface="+mn-ea"/>
                <a:cs typeface="+mn-cs"/>
              </a:rPr>
              <a:t>Data is de brandstof van AI.</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Hiermee leert het patronen herkennen, voorspellingen doen en slimme antwoorden geven. </a:t>
            </a:r>
          </a:p>
          <a:p>
            <a:r>
              <a:rPr lang="nl-NL" sz="1200" kern="1200" dirty="0">
                <a:solidFill>
                  <a:schemeClr val="tx1"/>
                </a:solidFill>
                <a:effectLst/>
                <a:latin typeface="+mn-lt"/>
                <a:ea typeface="+mn-ea"/>
                <a:cs typeface="+mn-cs"/>
              </a:rPr>
              <a:t>Maar als de data fout of eenzijdig is, neemt AI die fouten over.</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Waarom is data belangrijk? 🔑</a:t>
            </a:r>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Voorbeeld:</a:t>
            </a:r>
            <a:r>
              <a:rPr lang="nl-NL" sz="1200" kern="1200" dirty="0">
                <a:solidFill>
                  <a:schemeClr val="tx1"/>
                </a:solidFill>
                <a:effectLst/>
                <a:latin typeface="+mn-lt"/>
                <a:ea typeface="+mn-ea"/>
                <a:cs typeface="+mn-cs"/>
              </a:rPr>
              <a:t> Als AI alleen foto’s ziet van mensen met een lichte huidskleur, kan het moeite hebben om andere gezichten te herkennen.</a:t>
            </a:r>
          </a:p>
          <a:p>
            <a:pPr lvl="0"/>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Gevolg:</a:t>
            </a:r>
            <a:r>
              <a:rPr lang="nl-NL" sz="1200" kern="1200" dirty="0">
                <a:solidFill>
                  <a:schemeClr val="tx1"/>
                </a:solidFill>
                <a:effectLst/>
                <a:latin typeface="+mn-lt"/>
                <a:ea typeface="+mn-ea"/>
                <a:cs typeface="+mn-cs"/>
              </a:rPr>
              <a:t> Eerlijke en diverse data is belangrijk om fouten en vooroordelen te voorkomen.</a:t>
            </a:r>
          </a:p>
          <a:p>
            <a:pPr lvl="0"/>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Hoe gebruikt AI jouw data? 💰</a:t>
            </a:r>
          </a:p>
          <a:p>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Gerichte advertenties</a:t>
            </a:r>
            <a:r>
              <a:rPr lang="nl-NL" sz="1200" kern="1200" dirty="0">
                <a:solidFill>
                  <a:schemeClr val="tx1"/>
                </a:solidFill>
                <a:effectLst/>
                <a:latin typeface="+mn-lt"/>
                <a:ea typeface="+mn-ea"/>
                <a:cs typeface="+mn-cs"/>
              </a:rPr>
              <a:t>: AI analyseert wat jij leuk vindt en laat je reclames zien die daarbij passen.</a:t>
            </a:r>
          </a:p>
          <a:p>
            <a:pPr lvl="0"/>
            <a:r>
              <a:rPr lang="nl-NL" sz="1200" b="1" kern="1200" dirty="0">
                <a:solidFill>
                  <a:schemeClr val="tx1"/>
                </a:solidFill>
                <a:effectLst/>
                <a:latin typeface="+mn-lt"/>
                <a:ea typeface="+mn-ea"/>
                <a:cs typeface="+mn-cs"/>
              </a:rPr>
              <a:t>Data verkopen: </a:t>
            </a:r>
            <a:r>
              <a:rPr lang="nl-NL" sz="1200" kern="1200" dirty="0">
                <a:solidFill>
                  <a:schemeClr val="tx1"/>
                </a:solidFill>
                <a:effectLst/>
                <a:latin typeface="+mn-lt"/>
                <a:ea typeface="+mn-ea"/>
                <a:cs typeface="+mn-cs"/>
              </a:rPr>
              <a:t>Sommige bedrijven verkopen jouw gegevens aan anderen.</a:t>
            </a:r>
          </a:p>
          <a:p>
            <a:pPr lvl="0"/>
            <a:r>
              <a:rPr lang="nl-NL" sz="1200" b="1" kern="1200" dirty="0">
                <a:solidFill>
                  <a:schemeClr val="tx1"/>
                </a:solidFill>
                <a:effectLst/>
                <a:latin typeface="+mn-lt"/>
                <a:ea typeface="+mn-ea"/>
                <a:cs typeface="+mn-cs"/>
              </a:rPr>
              <a:t>Betaalde functies: </a:t>
            </a:r>
            <a:r>
              <a:rPr lang="nl-NL" sz="1200" kern="1200" dirty="0">
                <a:solidFill>
                  <a:schemeClr val="tx1"/>
                </a:solidFill>
                <a:effectLst/>
                <a:latin typeface="+mn-lt"/>
                <a:ea typeface="+mn-ea"/>
                <a:cs typeface="+mn-cs"/>
              </a:rPr>
              <a:t>Slimmere AI betekent meer tools waarvoor je moet betalen.</a:t>
            </a:r>
          </a:p>
          <a:p>
            <a:pPr lvl="0"/>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Wat kun jij doen?</a:t>
            </a:r>
          </a:p>
          <a:p>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Blijf kritisch: </a:t>
            </a:r>
            <a:r>
              <a:rPr lang="nl-NL" sz="1200" kern="1200" dirty="0">
                <a:solidFill>
                  <a:schemeClr val="tx1"/>
                </a:solidFill>
                <a:effectLst/>
                <a:latin typeface="+mn-lt"/>
                <a:ea typeface="+mn-ea"/>
                <a:cs typeface="+mn-cs"/>
              </a:rPr>
              <a:t>Vraag jezelf af wat je deelt en waarom.</a:t>
            </a:r>
          </a:p>
          <a:p>
            <a:pPr lvl="0"/>
            <a:r>
              <a:rPr lang="nl-NL" sz="1200" b="1" kern="1200" dirty="0">
                <a:solidFill>
                  <a:schemeClr val="tx1"/>
                </a:solidFill>
                <a:effectLst/>
                <a:latin typeface="+mn-lt"/>
                <a:ea typeface="+mn-ea"/>
                <a:cs typeface="+mn-cs"/>
              </a:rPr>
              <a:t>Check de feiten: </a:t>
            </a:r>
            <a:r>
              <a:rPr lang="nl-NL" sz="1200" kern="1200" dirty="0">
                <a:solidFill>
                  <a:schemeClr val="tx1"/>
                </a:solidFill>
                <a:effectLst/>
                <a:latin typeface="+mn-lt"/>
                <a:ea typeface="+mn-ea"/>
                <a:cs typeface="+mn-cs"/>
              </a:rPr>
              <a:t>AI lijkt slim, maar fouten zijn mogelijk.</a:t>
            </a:r>
          </a:p>
          <a:p>
            <a:pPr lvl="0"/>
            <a:r>
              <a:rPr lang="nl-NL" sz="1200" b="1" kern="1200" dirty="0">
                <a:solidFill>
                  <a:schemeClr val="tx1"/>
                </a:solidFill>
                <a:effectLst/>
                <a:latin typeface="+mn-lt"/>
                <a:ea typeface="+mn-ea"/>
                <a:cs typeface="+mn-cs"/>
              </a:rPr>
              <a:t>Weet hoe het werkt: </a:t>
            </a:r>
            <a:r>
              <a:rPr lang="nl-NL" sz="1200" kern="1200" dirty="0">
                <a:solidFill>
                  <a:schemeClr val="tx1"/>
                </a:solidFill>
                <a:effectLst/>
                <a:latin typeface="+mn-lt"/>
                <a:ea typeface="+mn-ea"/>
                <a:cs typeface="+mn-cs"/>
              </a:rPr>
              <a:t>Hoe beter jij AI begrijpt, hoe bewuster je het gebruikt!</a:t>
            </a:r>
          </a:p>
          <a:p>
            <a:endParaRPr lang="nl-NL" sz="1200" kern="1200" dirty="0">
              <a:solidFill>
                <a:schemeClr val="tx1"/>
              </a:solidFill>
              <a:effectLst/>
              <a:latin typeface="+mn-lt"/>
              <a:ea typeface="+mn-ea"/>
              <a:cs typeface="+mn-cs"/>
            </a:endParaRPr>
          </a:p>
          <a:p>
            <a:r>
              <a:rPr lang="nl-NL" sz="1200" b="1" u="sng" kern="1200" dirty="0">
                <a:solidFill>
                  <a:schemeClr val="tx1"/>
                </a:solidFill>
                <a:effectLst/>
                <a:latin typeface="+mn-lt"/>
                <a:ea typeface="+mn-ea"/>
                <a:cs typeface="+mn-cs"/>
              </a:rPr>
              <a:t>6. Ongelijke kansen</a:t>
            </a:r>
          </a:p>
          <a:p>
            <a:r>
              <a:rPr lang="nl-NL" sz="1200" b="1" kern="1200" dirty="0">
                <a:solidFill>
                  <a:schemeClr val="tx1"/>
                </a:solidFill>
                <a:effectLst/>
                <a:latin typeface="+mn-lt"/>
                <a:ea typeface="+mn-ea"/>
                <a:cs typeface="+mn-cs"/>
              </a:rPr>
              <a:t>Betaalde vs. Gratis AI: </a:t>
            </a:r>
            <a:r>
              <a:rPr lang="nl-NL" sz="1200" kern="1200" dirty="0">
                <a:solidFill>
                  <a:schemeClr val="tx1"/>
                </a:solidFill>
                <a:effectLst/>
                <a:latin typeface="+mn-lt"/>
                <a:ea typeface="+mn-ea"/>
                <a:cs typeface="+mn-cs"/>
              </a:rPr>
              <a:t>Wat betekent het voor jou? 💰</a:t>
            </a:r>
          </a:p>
          <a:p>
            <a:r>
              <a:rPr lang="nl-NL" sz="1200" kern="1200" dirty="0">
                <a:solidFill>
                  <a:schemeClr val="tx1"/>
                </a:solidFill>
                <a:effectLst/>
                <a:latin typeface="+mn-lt"/>
                <a:ea typeface="+mn-ea"/>
                <a:cs typeface="+mn-cs"/>
              </a:rPr>
              <a:t>Er zijn twee soorten AI-tools:</a:t>
            </a:r>
          </a:p>
          <a:p>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Betaalde tools</a:t>
            </a:r>
            <a:r>
              <a:rPr lang="nl-NL" sz="1200" kern="1200" dirty="0">
                <a:solidFill>
                  <a:schemeClr val="tx1"/>
                </a:solidFill>
                <a:effectLst/>
                <a:latin typeface="+mn-lt"/>
                <a:ea typeface="+mn-ea"/>
                <a:cs typeface="+mn-cs"/>
              </a:rPr>
              <a:t>: Superkrachtig, maar alleen voor mensen met genoeg geld.</a:t>
            </a:r>
          </a:p>
          <a:p>
            <a:pPr lvl="0"/>
            <a:r>
              <a:rPr lang="nl-NL" sz="1200" b="1" kern="1200" dirty="0">
                <a:solidFill>
                  <a:schemeClr val="tx1"/>
                </a:solidFill>
                <a:effectLst/>
                <a:latin typeface="+mn-lt"/>
                <a:ea typeface="+mn-ea"/>
                <a:cs typeface="+mn-cs"/>
              </a:rPr>
              <a:t>Gratis tools</a:t>
            </a:r>
            <a:r>
              <a:rPr lang="nl-NL" sz="1200" kern="1200" dirty="0">
                <a:solidFill>
                  <a:schemeClr val="tx1"/>
                </a:solidFill>
                <a:effectLst/>
                <a:latin typeface="+mn-lt"/>
                <a:ea typeface="+mn-ea"/>
                <a:cs typeface="+mn-cs"/>
              </a:rPr>
              <a:t>: Handig, maar met minder mogelijkheden.</a:t>
            </a:r>
          </a:p>
          <a:p>
            <a:pPr lvl="0"/>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Klikken: </a:t>
            </a:r>
            <a:r>
              <a:rPr lang="nl-NL" sz="1200" kern="1200" dirty="0">
                <a:solidFill>
                  <a:schemeClr val="tx1"/>
                </a:solidFill>
                <a:effectLst/>
                <a:latin typeface="+mn-lt"/>
                <a:ea typeface="+mn-ea"/>
                <a:cs typeface="+mn-cs"/>
              </a:rPr>
              <a:t>Dus zoals je kan zien is  het belangrijk dat de gebruikte data klopt anders is AI niets meer dan een veel te dure Pinokkio.</a:t>
            </a:r>
          </a:p>
          <a:p>
            <a:pPr lvl="0"/>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Waarom is dit belangrijk?</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Niet iedereen heeft dezelfde kansen. Stel je voor: jouw klasgenoot gebruikt een dure AI-tool om sneller te werken en betere opdrachten te maken, terwijl jij dat niet kunt. 📉 Dit kan invloed hebben op je resultaten.</a:t>
            </a:r>
          </a:p>
          <a:p>
            <a:r>
              <a:rPr lang="nl-NL" sz="1200" kern="1200" dirty="0">
                <a:solidFill>
                  <a:schemeClr val="tx1"/>
                </a:solidFill>
                <a:effectLst/>
                <a:latin typeface="+mn-lt"/>
                <a:ea typeface="+mn-ea"/>
                <a:cs typeface="+mn-cs"/>
              </a:rPr>
              <a:t>In armere landen is dit verschil nog groter. Veel mensen hebben helemaal geen toegang tot AI en blijven daardoor verder achter.</a:t>
            </a:r>
          </a:p>
          <a:p>
            <a:r>
              <a:rPr lang="nl-NL" dirty="0"/>
              <a:t>AI kan bepaalde banen automatiseren, wat leidt tot </a:t>
            </a:r>
            <a:r>
              <a:rPr lang="nl-NL" b="1" dirty="0"/>
              <a:t>werkloosheid</a:t>
            </a:r>
            <a:r>
              <a:rPr lang="nl-NL" dirty="0"/>
              <a:t> of </a:t>
            </a:r>
            <a:r>
              <a:rPr lang="nl-NL" b="1" dirty="0"/>
              <a:t>structurele werkverandering</a:t>
            </a:r>
            <a:r>
              <a:rPr lang="nl-NL" dirty="0"/>
              <a:t> in veel sectoren. Hoewel sommige nieuwe banen zullen ontstaan, kan de snelheid van technologische vooruitgang ervoor zorgen dat veel mensen niet tijdig worden omgeschoold of voorbereid op deze veranderingen.</a:t>
            </a:r>
          </a:p>
          <a:p>
            <a:endParaRPr lang="nl-NL" dirty="0"/>
          </a:p>
          <a:p>
            <a:r>
              <a:rPr lang="nl-NL" b="1" dirty="0"/>
              <a:t>Voorbeeld:</a:t>
            </a:r>
            <a:r>
              <a:rPr lang="nl-NL" dirty="0"/>
              <a:t> Chauffeurs (zoals vrachtwagenchauffeurs) kunnen vervangen worden door zelfrijdende voertuigen, wat een grote impact heeft op de werkgelegenheid. Of piloten versus zelf vliegende vliegtuigen, schepen die zelfstandig de oceaan oversteken. Zo zijn er vele voorbeelden op te noemen.</a:t>
            </a:r>
          </a:p>
          <a:p>
            <a:endParaRPr lang="nl-NL" sz="1200" kern="1200" dirty="0">
              <a:solidFill>
                <a:schemeClr val="tx1"/>
              </a:solidFill>
              <a:effectLst/>
              <a:latin typeface="+mn-lt"/>
              <a:ea typeface="+mn-ea"/>
              <a:cs typeface="+mn-cs"/>
            </a:endParaRPr>
          </a:p>
          <a:p>
            <a:r>
              <a:rPr lang="nl-NL" b="1" u="sng" dirty="0"/>
              <a:t>7. Privacy schending en Surveillance</a:t>
            </a:r>
          </a:p>
          <a:p>
            <a:r>
              <a:rPr lang="nl-NL" dirty="0"/>
              <a:t>AI wordt steeds vaker ingezet voor </a:t>
            </a:r>
            <a:r>
              <a:rPr lang="nl-NL" b="1" dirty="0"/>
              <a:t>massale surveillance</a:t>
            </a:r>
            <a:r>
              <a:rPr lang="nl-NL" dirty="0"/>
              <a:t> (bijv. gezichtsherkenning in openbare ruimtes), wat kan leiden tot ernstige </a:t>
            </a:r>
            <a:r>
              <a:rPr lang="nl-NL" b="1" dirty="0"/>
              <a:t>privacy schendingen</a:t>
            </a:r>
            <a:r>
              <a:rPr lang="nl-NL" dirty="0"/>
              <a:t>. Als we AI gebruiken om gegevens over individuen te verzamelen, moet er een balans zijn tussen beveiliging en privacy. </a:t>
            </a:r>
          </a:p>
          <a:p>
            <a:endParaRPr lang="nl-NL" dirty="0"/>
          </a:p>
          <a:p>
            <a:r>
              <a:rPr lang="nl-NL" b="1" dirty="0"/>
              <a:t>Voorbeeld:</a:t>
            </a:r>
            <a:r>
              <a:rPr lang="nl-NL" dirty="0"/>
              <a:t> Het gebruik van gezichtsherkenningstechnologie door overheden kan leiden tot een samenleving waar mensen continu worden gevolgd en gecontroleerd.</a:t>
            </a:r>
          </a:p>
          <a:p>
            <a:endParaRPr lang="nl-NL" sz="1200" kern="1200" dirty="0">
              <a:solidFill>
                <a:schemeClr val="tx1"/>
              </a:solidFill>
              <a:effectLst/>
              <a:latin typeface="+mn-lt"/>
              <a:ea typeface="+mn-ea"/>
              <a:cs typeface="+mn-cs"/>
            </a:endParaRPr>
          </a:p>
          <a:p>
            <a:r>
              <a:rPr lang="nl-NL" b="1" u="sng" dirty="0"/>
              <a:t>8. Ethiek van Autonome Systemen (Wapens, Robots)</a:t>
            </a:r>
          </a:p>
          <a:p>
            <a:r>
              <a:rPr lang="nl-NL" dirty="0"/>
              <a:t>De ontwikkeling van autonome wapensystemen, robots en andere AI-gestuurde machines roept fundamentele ethische vragen op. </a:t>
            </a:r>
            <a:r>
              <a:rPr lang="nl-NL" b="1" dirty="0"/>
              <a:t>Zelfdenkende machines</a:t>
            </a:r>
            <a:r>
              <a:rPr lang="nl-NL" dirty="0"/>
              <a:t> kunnen, zonder menselijke tussenkomst, gevaarlijke beslissingen nemen in een gevecht situatie of zelfs in de publieke ruimte.</a:t>
            </a:r>
          </a:p>
          <a:p>
            <a:endParaRPr lang="nl-NL" dirty="0"/>
          </a:p>
          <a:p>
            <a:r>
              <a:rPr lang="nl-NL" b="1" dirty="0"/>
              <a:t>Voorbeeld:</a:t>
            </a:r>
            <a:r>
              <a:rPr lang="nl-NL" dirty="0"/>
              <a:t> Het gebruik van drones voor militaire doeleinden die zonder menselijke controle doelen aanvallen, kan leiden tot oorlogsmisdaden of onschuldige slachtoffers.</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Ook wil ik nog andere valkuilen benoemen zoals:</a:t>
            </a:r>
          </a:p>
          <a:p>
            <a:pPr marL="171450" indent="-171450">
              <a:buFontTx/>
              <a:buChar char="-"/>
            </a:pPr>
            <a:r>
              <a:rPr lang="nl-NL" sz="1200" kern="1200" dirty="0">
                <a:solidFill>
                  <a:schemeClr val="tx1"/>
                </a:solidFill>
                <a:effectLst/>
                <a:latin typeface="+mn-lt"/>
                <a:ea typeface="+mn-ea"/>
                <a:cs typeface="+mn-cs"/>
              </a:rPr>
              <a:t>Verslaving en Psychologische impact</a:t>
            </a:r>
          </a:p>
          <a:p>
            <a:pPr marL="171450" indent="-171450">
              <a:buFontTx/>
              <a:buChar char="-"/>
            </a:pPr>
            <a:r>
              <a:rPr lang="nl-NL" sz="1200" kern="1200" dirty="0">
                <a:solidFill>
                  <a:schemeClr val="tx1"/>
                </a:solidFill>
                <a:effectLst/>
                <a:latin typeface="+mn-lt"/>
                <a:ea typeface="+mn-ea"/>
                <a:cs typeface="+mn-cs"/>
              </a:rPr>
              <a:t>Verlies van Controle en onbedoelde gevolgen</a:t>
            </a:r>
          </a:p>
          <a:p>
            <a:pPr marL="171450" indent="-171450">
              <a:buFontTx/>
              <a:buChar char="-"/>
            </a:pPr>
            <a:r>
              <a:rPr lang="nl-NL" sz="1200" kern="1200" dirty="0">
                <a:solidFill>
                  <a:schemeClr val="tx1"/>
                </a:solidFill>
                <a:effectLst/>
                <a:latin typeface="+mn-lt"/>
                <a:ea typeface="+mn-ea"/>
                <a:cs typeface="+mn-cs"/>
              </a:rPr>
              <a:t>Verantwoordelijkheid en Aansprakelijkheid</a:t>
            </a:r>
          </a:p>
          <a:p>
            <a:pPr marL="171450" indent="-171450">
              <a:buFontTx/>
              <a:buChar char="-"/>
            </a:pPr>
            <a:r>
              <a:rPr lang="nl-NL" sz="1200" kern="1200" dirty="0">
                <a:solidFill>
                  <a:schemeClr val="tx1"/>
                </a:solidFill>
                <a:effectLst/>
                <a:latin typeface="+mn-lt"/>
                <a:ea typeface="+mn-ea"/>
                <a:cs typeface="+mn-cs"/>
              </a:rPr>
              <a:t>Over afhankelijkheid en Verlies van Vaardigheden</a:t>
            </a:r>
          </a:p>
          <a:p>
            <a:pPr marL="171450" indent="-171450">
              <a:buFontTx/>
              <a:buChar char="-"/>
            </a:pPr>
            <a:r>
              <a:rPr lang="nl-NL" sz="1200" kern="1200" dirty="0">
                <a:solidFill>
                  <a:schemeClr val="tx1"/>
                </a:solidFill>
                <a:effectLst/>
                <a:latin typeface="+mn-lt"/>
                <a:ea typeface="+mn-ea"/>
                <a:cs typeface="+mn-cs"/>
              </a:rPr>
              <a:t>Gebruik van AI door kwaadwillende (georganiseerd misdaad, terrorisme)</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Wat betekent dit voor de toekomst?</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We leven in een wereld waar technologie steeds belangrijker wordt. Het is daarom belangrijk om stil te staan bij deze ongelijkheid. Iedereen, ongeacht waar ze vandaan komen, verdient gelijke kansen om te leren en te groeien. 🌍</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Onthoud: technologie moet voor iedereen toegankelijk zijn, niet alleen voor een paar mensen, organisaties of overheden.</a:t>
            </a:r>
          </a:p>
          <a:p>
            <a:endParaRPr lang="nl-NL" sz="1200" kern="1200" dirty="0">
              <a:solidFill>
                <a:schemeClr val="tx1"/>
              </a:solidFill>
              <a:effectLst/>
              <a:latin typeface="+mn-lt"/>
              <a:ea typeface="+mn-ea"/>
              <a:cs typeface="+mn-cs"/>
            </a:endParaRPr>
          </a:p>
          <a:p>
            <a:r>
              <a:rPr lang="nl-NL" dirty="0"/>
              <a:t>AI heeft de potentie om onze wereld te verbeteren, maar we moeten waakzaam zijn voor de ethische dilemma’s en risico’s die ermee gepaard gaan. Het is essentieel om transparante, eerlijke en verantwoorde AI-systemen te ontwikkelen, waarbij de menselijke waarden en rechten centraal staan.</a:t>
            </a:r>
            <a:endParaRPr lang="nl-NL" sz="1200" kern="1200" dirty="0">
              <a:solidFill>
                <a:schemeClr val="tx1"/>
              </a:solidFill>
              <a:effectLst/>
              <a:latin typeface="+mn-lt"/>
              <a:ea typeface="+mn-ea"/>
              <a:cs typeface="+mn-cs"/>
            </a:endParaRPr>
          </a:p>
          <a:p>
            <a:endParaRPr lang="nl-NL" sz="1200" kern="1200" dirty="0">
              <a:solidFill>
                <a:schemeClr val="tx1"/>
              </a:solidFill>
              <a:effectLst/>
              <a:latin typeface="+mn-lt"/>
              <a:ea typeface="+mn-ea"/>
              <a:cs typeface="+mn-cs"/>
            </a:endParaRPr>
          </a:p>
          <a:p>
            <a:r>
              <a:rPr lang="nl-NL" b="1" dirty="0"/>
              <a:t>9. Verslaving en Psychologische Impact</a:t>
            </a:r>
          </a:p>
          <a:p>
            <a:r>
              <a:rPr lang="nl-NL" dirty="0"/>
              <a:t>AI wordt steeds vaker gebruikt in </a:t>
            </a:r>
            <a:r>
              <a:rPr lang="nl-NL" b="1" dirty="0"/>
              <a:t>sociale media</a:t>
            </a:r>
            <a:r>
              <a:rPr lang="nl-NL" dirty="0"/>
              <a:t> en </a:t>
            </a:r>
            <a:r>
              <a:rPr lang="nl-NL" b="1" dirty="0"/>
              <a:t>games</a:t>
            </a:r>
            <a:r>
              <a:rPr lang="nl-NL" dirty="0"/>
              <a:t>, wat kan leiden tot </a:t>
            </a:r>
            <a:r>
              <a:rPr lang="nl-NL" b="1" dirty="0"/>
              <a:t>verslaving</a:t>
            </a:r>
            <a:r>
              <a:rPr lang="nl-NL" dirty="0"/>
              <a:t> of psychologische schade, vooral bij jongeren. AI-gebaseerde algoritmes zijn geoptimaliseerd om gebruikers zo lang mogelijk betrokken te houden, vaak door ze voortdurend te voorzien van inhoud die hun voorkeuren versterkt.</a:t>
            </a:r>
          </a:p>
          <a:p>
            <a:endParaRPr lang="nl-NL" dirty="0"/>
          </a:p>
          <a:p>
            <a:r>
              <a:rPr lang="nl-NL" b="1" dirty="0"/>
              <a:t>Voorbeeld:</a:t>
            </a:r>
            <a:r>
              <a:rPr lang="nl-NL" dirty="0"/>
              <a:t> Het gebruik van AI in TikTok of Instagram kan leiden tot verslavend gedrag, waarbij mensen zichzelf continu vergelijken met anderen en hun zelfbeeld negatief beïnvloed wordt.</a:t>
            </a:r>
          </a:p>
          <a:p>
            <a:endParaRPr lang="nl-NL" dirty="0"/>
          </a:p>
          <a:p>
            <a:r>
              <a:rPr lang="nl-NL" b="1" dirty="0"/>
              <a:t>10. Verlies van Controle en Onbedoelde Gevolgen</a:t>
            </a:r>
          </a:p>
          <a:p>
            <a:r>
              <a:rPr lang="nl-NL" dirty="0"/>
              <a:t>AI-systemen kunnen onvoorziene gevolgen hebben als ze niet goed worden gecontroleerd of gemonitord. De complexiteit van veel AI-algoritmes maakt het moeilijk om te voorspellen hoe ze zich zullen gedragen in onbekende situaties.</a:t>
            </a:r>
          </a:p>
          <a:p>
            <a:endParaRPr lang="nl-NL" dirty="0"/>
          </a:p>
          <a:p>
            <a:r>
              <a:rPr lang="nl-NL" b="1" dirty="0"/>
              <a:t>Voorbeeld:</a:t>
            </a:r>
            <a:r>
              <a:rPr lang="nl-NL" dirty="0"/>
              <a:t> Een AI-systeem voor het optimaliseren van verkeersstromen kan per ongeluk verkeersopstoppingen creëren of gevaarlijke situaties veroorzaken door niet alle factoren in overweging te nemen.</a:t>
            </a:r>
          </a:p>
          <a:p>
            <a:endParaRPr lang="nl-NL" dirty="0"/>
          </a:p>
          <a:p>
            <a:r>
              <a:rPr lang="nl-NL" b="1" dirty="0"/>
              <a:t>11. Verantwoordelijkheid en Aansprakelijkheid</a:t>
            </a:r>
          </a:p>
          <a:p>
            <a:r>
              <a:rPr lang="nl-NL" dirty="0"/>
              <a:t>Een belangrijke vraag is </a:t>
            </a:r>
            <a:r>
              <a:rPr lang="nl-NL" b="1" dirty="0"/>
              <a:t>wie verantwoordelijk is</a:t>
            </a:r>
            <a:r>
              <a:rPr lang="nl-NL" dirty="0"/>
              <a:t> voor de acties van een AI-systeem, vooral als het fout gaat. Als een AI een slechte beslissing neemt (bijvoorbeeld het niet goed diagnosticeren van een ziekte of het veroorzaken van een ongeluk), is het dan de schuld van de ontwikkelaar, de gebruiker, of de AI zelf?</a:t>
            </a:r>
          </a:p>
          <a:p>
            <a:endParaRPr lang="nl-NL" dirty="0"/>
          </a:p>
          <a:p>
            <a:r>
              <a:rPr lang="nl-NL" b="1" dirty="0"/>
              <a:t>Voorbeeld:</a:t>
            </a:r>
            <a:r>
              <a:rPr lang="nl-NL" dirty="0"/>
              <a:t> Als een zelfrijdende auto een ongeluk veroorzaakt, wie is dan verantwoordelijk: de fabrikant van de auto, de softwareontwikkelaar, of de bestuurder?</a:t>
            </a:r>
          </a:p>
          <a:p>
            <a:endParaRPr lang="nl-NL" dirty="0"/>
          </a:p>
          <a:p>
            <a:r>
              <a:rPr lang="nl-NL" b="1" dirty="0"/>
              <a:t>12. Over afhankelijkheid en Verlies van Vaardigheden</a:t>
            </a:r>
          </a:p>
          <a:p>
            <a:r>
              <a:rPr lang="nl-NL" dirty="0"/>
              <a:t>Als we AI-systemen te veel vertrouwen, kunnen we afhankelijk worden van technologie voor basistaken. Dit kan leiden tot het verlies van belangrijke vaardigheden, zowel voor individuen als voor hele bedrijven of samenlevingen.</a:t>
            </a:r>
          </a:p>
          <a:p>
            <a:endParaRPr lang="nl-NL" dirty="0"/>
          </a:p>
          <a:p>
            <a:r>
              <a:rPr lang="nl-NL" b="1" dirty="0"/>
              <a:t>Voorbeeld:</a:t>
            </a:r>
            <a:r>
              <a:rPr lang="nl-NL" dirty="0"/>
              <a:t> Als mensen zich volledig vertrouwen op AI voor navigatie, kan dit hun eigen navigatievaardigheden verminderen en de vaardigheid om problemen op te lossen in onvoorziene omstandigheden beperken.</a:t>
            </a:r>
          </a:p>
          <a:p>
            <a:endParaRPr lang="nl-NL" dirty="0"/>
          </a:p>
          <a:p>
            <a:r>
              <a:rPr lang="nl-NL" b="1" dirty="0"/>
              <a:t>13. Gebruik van AI door kwaadwillende</a:t>
            </a:r>
          </a:p>
          <a:p>
            <a:r>
              <a:rPr lang="nl-NL" dirty="0"/>
              <a:t>AI kan worden gebruikt door kwaadwillende actoren voor </a:t>
            </a:r>
            <a:r>
              <a:rPr lang="nl-NL" b="1" dirty="0"/>
              <a:t>cyberaanvallen</a:t>
            </a:r>
            <a:r>
              <a:rPr lang="nl-NL" dirty="0"/>
              <a:t>, </a:t>
            </a:r>
            <a:r>
              <a:rPr lang="nl-NL" b="1" dirty="0"/>
              <a:t>misinformatiecampagnes</a:t>
            </a:r>
            <a:r>
              <a:rPr lang="nl-NL" dirty="0"/>
              <a:t> (deepfakes, bots) of zelfs </a:t>
            </a:r>
            <a:r>
              <a:rPr lang="nl-NL" b="1" dirty="0"/>
              <a:t>terrorisme</a:t>
            </a:r>
            <a:r>
              <a:rPr lang="nl-NL" dirty="0"/>
              <a:t>. Het gebruik van AI voor kwaadaardige doeleinden kan ernstige schade aanrichten in de samenleving.</a:t>
            </a:r>
          </a:p>
          <a:p>
            <a:endParaRPr lang="nl-NL" dirty="0"/>
          </a:p>
          <a:p>
            <a:r>
              <a:rPr lang="nl-NL" b="1" dirty="0"/>
              <a:t>Voorbeeld:</a:t>
            </a:r>
            <a:r>
              <a:rPr lang="nl-NL" dirty="0"/>
              <a:t> Het gebruik van deepfakes voor het verspreiden van desinformatie tijdens verkiezingen kan het vertrouwen in de democratie ondermijnen.</a:t>
            </a:r>
          </a:p>
          <a:p>
            <a:endParaRPr lang="nl-NL" sz="1200" kern="1200" dirty="0">
              <a:solidFill>
                <a:schemeClr val="tx1"/>
              </a:solidFill>
              <a:effectLst/>
              <a:latin typeface="+mn-lt"/>
              <a:ea typeface="+mn-ea"/>
              <a:cs typeface="+mn-cs"/>
            </a:endParaRPr>
          </a:p>
          <a:p>
            <a:endParaRPr lang="nl-NL" dirty="0"/>
          </a:p>
        </p:txBody>
      </p:sp>
      <p:sp>
        <p:nvSpPr>
          <p:cNvPr id="4" name="Tijdelijke aanduiding voor dianummer 3">
            <a:extLst>
              <a:ext uri="{FF2B5EF4-FFF2-40B4-BE49-F238E27FC236}">
                <a16:creationId xmlns:a16="http://schemas.microsoft.com/office/drawing/2014/main" id="{DC10C6FA-DA91-5481-E85A-42D6DF6B5209}"/>
              </a:ext>
            </a:extLst>
          </p:cNvPr>
          <p:cNvSpPr>
            <a:spLocks noGrp="1"/>
          </p:cNvSpPr>
          <p:nvPr>
            <p:ph type="sldNum" sz="quarter" idx="5"/>
          </p:nvPr>
        </p:nvSpPr>
        <p:spPr/>
        <p:txBody>
          <a:bodyPr/>
          <a:lstStyle/>
          <a:p>
            <a:fld id="{B02CA1B1-BE48-4270-B9E5-9DD6A930E568}" type="slidenum">
              <a:rPr lang="nl-NL" smtClean="0"/>
              <a:t>18</a:t>
            </a:fld>
            <a:endParaRPr lang="nl-NL"/>
          </a:p>
        </p:txBody>
      </p:sp>
    </p:spTree>
    <p:extLst>
      <p:ext uri="{BB962C8B-B14F-4D97-AF65-F5344CB8AC3E}">
        <p14:creationId xmlns:p14="http://schemas.microsoft.com/office/powerpoint/2010/main" val="2724188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kern="1200" dirty="0">
                <a:solidFill>
                  <a:schemeClr val="tx1"/>
                </a:solidFill>
                <a:effectLst/>
                <a:latin typeface="+mn-lt"/>
                <a:ea typeface="+mn-ea"/>
                <a:cs typeface="+mn-cs"/>
              </a:rPr>
              <a:t>De mate hoe je de vragen aan AI stelt heeft direct gevolg voor je antwoord maar ook voor toekomstige gebruikers die eenzelfde soort vraag heeft. Je kan dus heel veel ruis veroorzaken als je elke keer foute aanwijzingen geeft in AI.</a:t>
            </a:r>
          </a:p>
          <a:p>
            <a:r>
              <a:rPr lang="nl-NL" sz="1200" b="0" kern="1200" dirty="0">
                <a:solidFill>
                  <a:schemeClr val="tx1"/>
                </a:solidFill>
                <a:effectLst/>
                <a:latin typeface="+mn-lt"/>
                <a:ea typeface="+mn-ea"/>
                <a:cs typeface="+mn-cs"/>
              </a:rPr>
              <a:t>Daarom is het slim om bij </a:t>
            </a:r>
            <a:r>
              <a:rPr lang="nl-NL" sz="1200" b="0" kern="1200" dirty="0" err="1">
                <a:solidFill>
                  <a:schemeClr val="tx1"/>
                </a:solidFill>
                <a:effectLst/>
                <a:latin typeface="+mn-lt"/>
                <a:ea typeface="+mn-ea"/>
                <a:cs typeface="+mn-cs"/>
              </a:rPr>
              <a:t>promting</a:t>
            </a:r>
            <a:r>
              <a:rPr lang="nl-NL" sz="1200" b="0" kern="1200" dirty="0">
                <a:solidFill>
                  <a:schemeClr val="tx1"/>
                </a:solidFill>
                <a:effectLst/>
                <a:latin typeface="+mn-lt"/>
                <a:ea typeface="+mn-ea"/>
                <a:cs typeface="+mn-cs"/>
              </a:rPr>
              <a:t> (zo heet het bij AI als je een vraag stelt) van een methode gebruikt maakt.</a:t>
            </a:r>
          </a:p>
          <a:p>
            <a:r>
              <a:rPr lang="nl-NL" sz="1200" b="0" kern="1200" dirty="0">
                <a:solidFill>
                  <a:schemeClr val="tx1"/>
                </a:solidFill>
                <a:effectLst/>
                <a:latin typeface="+mn-lt"/>
                <a:ea typeface="+mn-ea"/>
                <a:cs typeface="+mn-cs"/>
              </a:rPr>
              <a:t>Wij gaan daarom vandaag kort in op deze methode.</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Wordt een pro met ROCK model. </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Stap 1: R – Geef de AI een Rol 🛠️</a:t>
            </a:r>
          </a:p>
          <a:p>
            <a:r>
              <a:rPr lang="nl-NL" sz="1200" kern="1200" dirty="0">
                <a:solidFill>
                  <a:schemeClr val="tx1"/>
                </a:solidFill>
                <a:effectLst/>
                <a:latin typeface="+mn-lt"/>
                <a:ea typeface="+mn-ea"/>
                <a:cs typeface="+mn-cs"/>
              </a:rPr>
              <a:t>Begin met het aangeven van een rol voor de AI, zoals een timmerman, leraar, of coach. </a:t>
            </a:r>
          </a:p>
          <a:p>
            <a:r>
              <a:rPr lang="nl-NL" sz="1200" kern="1200" dirty="0">
                <a:solidFill>
                  <a:schemeClr val="tx1"/>
                </a:solidFill>
                <a:effectLst/>
                <a:latin typeface="+mn-lt"/>
                <a:ea typeface="+mn-ea"/>
                <a:cs typeface="+mn-cs"/>
              </a:rPr>
              <a:t>Dit helpt de AI om antwoorden in de juiste toon en stijl te geven.</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Voorbeeld:</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"Doe alsof je een ervaren timmerman bent die gespecialiseerd is in houtbewerking.“</a:t>
            </a:r>
          </a:p>
          <a:p>
            <a:endParaRPr lang="nl-NL" sz="1200" kern="1200" dirty="0">
              <a:solidFill>
                <a:schemeClr val="tx1"/>
              </a:solidFill>
              <a:effectLst/>
              <a:latin typeface="+mn-lt"/>
              <a:ea typeface="+mn-ea"/>
              <a:cs typeface="+mn-cs"/>
            </a:endParaRPr>
          </a:p>
          <a:p>
            <a:r>
              <a:rPr lang="nl-NL" sz="1200" i="1" kern="1200" dirty="0">
                <a:solidFill>
                  <a:schemeClr val="tx1"/>
                </a:solidFill>
                <a:effectLst/>
                <a:latin typeface="+mn-lt"/>
                <a:ea typeface="+mn-ea"/>
                <a:cs typeface="+mn-cs"/>
              </a:rPr>
              <a:t>Expert Tip 1</a:t>
            </a:r>
            <a:r>
              <a:rPr lang="nl-NL" sz="1200" kern="1200" dirty="0">
                <a:solidFill>
                  <a:schemeClr val="tx1"/>
                </a:solidFill>
                <a:effectLst/>
                <a:latin typeface="+mn-lt"/>
                <a:ea typeface="+mn-ea"/>
                <a:cs typeface="+mn-cs"/>
              </a:rPr>
              <a:t>:</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Als het antwoord niet helemaal aansluit, probeer een meer specifieke rol te kiezen. </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Bijvoorbeeld: "Doe alsof je een timmerman bent die gespecialiseerd is in meubels voor kleine ruimtes.“</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Stap 2: O – Stel een duidelijke Opdracht 🎯</a:t>
            </a:r>
          </a:p>
          <a:p>
            <a:r>
              <a:rPr lang="nl-NL" sz="1200" kern="1200" dirty="0">
                <a:solidFill>
                  <a:schemeClr val="tx1"/>
                </a:solidFill>
                <a:effectLst/>
                <a:latin typeface="+mn-lt"/>
                <a:ea typeface="+mn-ea"/>
                <a:cs typeface="+mn-cs"/>
              </a:rPr>
              <a:t>Vertel precies wat je van de AI wilt. Hoe specifieker je bent, hoe beter het antwoord aansluit bij jouw behoefte.</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Voorbeeld:</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"Leg stap voor stap uit hoe ik een stevige houten boekenplank kan maken, inclusief een lijst met materialen."</a:t>
            </a:r>
          </a:p>
          <a:p>
            <a:endParaRPr lang="nl-NL" sz="1200" i="1" kern="1200" dirty="0">
              <a:solidFill>
                <a:schemeClr val="tx1"/>
              </a:solidFill>
              <a:effectLst/>
              <a:latin typeface="+mn-lt"/>
              <a:ea typeface="+mn-ea"/>
              <a:cs typeface="+mn-cs"/>
            </a:endParaRPr>
          </a:p>
          <a:p>
            <a:r>
              <a:rPr lang="nl-NL" sz="1200" i="1" kern="1200" dirty="0">
                <a:solidFill>
                  <a:schemeClr val="tx1"/>
                </a:solidFill>
                <a:effectLst/>
                <a:latin typeface="+mn-lt"/>
                <a:ea typeface="+mn-ea"/>
                <a:cs typeface="+mn-cs"/>
              </a:rPr>
              <a:t>Expert Tip 2</a:t>
            </a:r>
            <a:r>
              <a:rPr lang="nl-NL" sz="1200" kern="1200" dirty="0">
                <a:solidFill>
                  <a:schemeClr val="tx1"/>
                </a:solidFill>
                <a:effectLst/>
                <a:latin typeface="+mn-lt"/>
                <a:ea typeface="+mn-ea"/>
                <a:cs typeface="+mn-cs"/>
              </a:rPr>
              <a:t>:</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Krijg je een antwoord dat te algemeen is? </a:t>
            </a:r>
          </a:p>
          <a:p>
            <a:r>
              <a:rPr lang="nl-NL" sz="1200" kern="1200" dirty="0">
                <a:solidFill>
                  <a:schemeClr val="tx1"/>
                </a:solidFill>
                <a:effectLst/>
                <a:latin typeface="+mn-lt"/>
                <a:ea typeface="+mn-ea"/>
                <a:cs typeface="+mn-cs"/>
              </a:rPr>
              <a:t>Voeg een extra detail toe, zoals: "Geef ook de exacte maten voor de planken en hoe ik deze moet zagen."</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Stap 3: C – Geef Context 🌍</a:t>
            </a:r>
          </a:p>
          <a:p>
            <a:r>
              <a:rPr lang="nl-NL" sz="1200" kern="1200" dirty="0">
                <a:solidFill>
                  <a:schemeClr val="tx1"/>
                </a:solidFill>
                <a:effectLst/>
                <a:latin typeface="+mn-lt"/>
                <a:ea typeface="+mn-ea"/>
                <a:cs typeface="+mn-cs"/>
              </a:rPr>
              <a:t>Leg uit voor wie of welke situatie het antwoord bedoeld is. Door de situatie te schetsen, zorg je dat de AI een relevant en bruikbaar antwoord geeft.</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Voorbeeld:</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"Ik ben een MBO-student van 19 jaar die leert over timmerwerk. </a:t>
            </a:r>
          </a:p>
          <a:p>
            <a:r>
              <a:rPr lang="nl-NL" sz="1200" kern="1200" dirty="0">
                <a:solidFill>
                  <a:schemeClr val="tx1"/>
                </a:solidFill>
                <a:effectLst/>
                <a:latin typeface="+mn-lt"/>
                <a:ea typeface="+mn-ea"/>
                <a:cs typeface="+mn-cs"/>
              </a:rPr>
              <a:t>Ik wil een boekenplank maken voor mijn kamer, maar ik heb geen ervaring met houtbewerking."</a:t>
            </a:r>
          </a:p>
          <a:p>
            <a:endParaRPr lang="nl-NL" sz="1200" i="1" kern="1200" dirty="0">
              <a:solidFill>
                <a:schemeClr val="tx1"/>
              </a:solidFill>
              <a:effectLst/>
              <a:latin typeface="+mn-lt"/>
              <a:ea typeface="+mn-ea"/>
              <a:cs typeface="+mn-cs"/>
            </a:endParaRPr>
          </a:p>
          <a:p>
            <a:r>
              <a:rPr lang="nl-NL" sz="1200" i="1" kern="1200" dirty="0">
                <a:solidFill>
                  <a:schemeClr val="tx1"/>
                </a:solidFill>
                <a:effectLst/>
                <a:latin typeface="+mn-lt"/>
                <a:ea typeface="+mn-ea"/>
                <a:cs typeface="+mn-cs"/>
              </a:rPr>
              <a:t>Expert Tip 3</a:t>
            </a:r>
            <a:r>
              <a:rPr lang="nl-NL" sz="1200" kern="1200" dirty="0">
                <a:solidFill>
                  <a:schemeClr val="tx1"/>
                </a:solidFill>
                <a:effectLst/>
                <a:latin typeface="+mn-lt"/>
                <a:ea typeface="+mn-ea"/>
                <a:cs typeface="+mn-cs"/>
              </a:rPr>
              <a:t>:</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Als het antwoord niet helemaal lijkt te passen, kun je extra context geven. </a:t>
            </a:r>
          </a:p>
          <a:p>
            <a:r>
              <a:rPr lang="nl-NL" sz="1200" kern="1200" dirty="0">
                <a:solidFill>
                  <a:schemeClr val="tx1"/>
                </a:solidFill>
                <a:effectLst/>
                <a:latin typeface="+mn-lt"/>
                <a:ea typeface="+mn-ea"/>
                <a:cs typeface="+mn-cs"/>
              </a:rPr>
              <a:t>Bijvoorbeeld: "Ik heb alleen basisgereedschap, zoals een handzaag en een boormachine.“</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Stap 4: K – Zorg voor Klaarheid in de Output 📝</a:t>
            </a:r>
          </a:p>
          <a:p>
            <a:r>
              <a:rPr lang="nl-NL" sz="1200" kern="1200" dirty="0">
                <a:solidFill>
                  <a:schemeClr val="tx1"/>
                </a:solidFill>
                <a:effectLst/>
                <a:latin typeface="+mn-lt"/>
                <a:ea typeface="+mn-ea"/>
                <a:cs typeface="+mn-cs"/>
              </a:rPr>
              <a:t>Omschrijf hoe je het antwoord wilt ontvangen. </a:t>
            </a:r>
          </a:p>
          <a:p>
            <a:r>
              <a:rPr lang="nl-NL" sz="1200" kern="1200" dirty="0">
                <a:solidFill>
                  <a:schemeClr val="tx1"/>
                </a:solidFill>
                <a:effectLst/>
                <a:latin typeface="+mn-lt"/>
                <a:ea typeface="+mn-ea"/>
                <a:cs typeface="+mn-cs"/>
              </a:rPr>
              <a:t>Wil je een lijst, een korte uitleg, of een uitgebreide tekst? </a:t>
            </a:r>
          </a:p>
          <a:p>
            <a:r>
              <a:rPr lang="nl-NL" sz="1200" kern="1200" dirty="0">
                <a:solidFill>
                  <a:schemeClr val="tx1"/>
                </a:solidFill>
                <a:effectLst/>
                <a:latin typeface="+mn-lt"/>
                <a:ea typeface="+mn-ea"/>
                <a:cs typeface="+mn-cs"/>
              </a:rPr>
              <a:t>Door dit duidelijk te maken, krijg je het antwoord precies zoals jij het wilt.</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Voorbeeld:</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"Geef het antwoord als een stappenplan met maximaal 5 duidelijke stappen en een lijst met benodigde materialen."</a:t>
            </a:r>
          </a:p>
          <a:p>
            <a:endParaRPr lang="nl-NL" sz="1200" i="1" kern="1200" dirty="0">
              <a:solidFill>
                <a:schemeClr val="tx1"/>
              </a:solidFill>
              <a:effectLst/>
              <a:latin typeface="+mn-lt"/>
              <a:ea typeface="+mn-ea"/>
              <a:cs typeface="+mn-cs"/>
            </a:endParaRPr>
          </a:p>
          <a:p>
            <a:r>
              <a:rPr lang="nl-NL" sz="1200" i="1" kern="1200" dirty="0">
                <a:solidFill>
                  <a:schemeClr val="tx1"/>
                </a:solidFill>
                <a:effectLst/>
                <a:latin typeface="+mn-lt"/>
                <a:ea typeface="+mn-ea"/>
                <a:cs typeface="+mn-cs"/>
              </a:rPr>
              <a:t>Expert Tip 4</a:t>
            </a:r>
            <a:r>
              <a:rPr lang="nl-NL" sz="1200" kern="1200" dirty="0">
                <a:solidFill>
                  <a:schemeClr val="tx1"/>
                </a:solidFill>
                <a:effectLst/>
                <a:latin typeface="+mn-lt"/>
                <a:ea typeface="+mn-ea"/>
                <a:cs typeface="+mn-cs"/>
              </a:rPr>
              <a:t>:</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Vind je het antwoord te lang of moeilijk? </a:t>
            </a:r>
          </a:p>
          <a:p>
            <a:r>
              <a:rPr lang="nl-NL" sz="1200" kern="1200" dirty="0">
                <a:solidFill>
                  <a:schemeClr val="tx1"/>
                </a:solidFill>
                <a:effectLst/>
                <a:latin typeface="+mn-lt"/>
                <a:ea typeface="+mn-ea"/>
                <a:cs typeface="+mn-cs"/>
              </a:rPr>
              <a:t>Vraag AI om een samenvatting. </a:t>
            </a:r>
          </a:p>
          <a:p>
            <a:r>
              <a:rPr lang="nl-NL" sz="1200" kern="1200" dirty="0">
                <a:solidFill>
                  <a:schemeClr val="tx1"/>
                </a:solidFill>
                <a:effectLst/>
                <a:latin typeface="+mn-lt"/>
                <a:ea typeface="+mn-ea"/>
                <a:cs typeface="+mn-cs"/>
              </a:rPr>
              <a:t>Bijvoorbeeld: "Vat het antwoord samen in maximaal 50 woorden.“</a:t>
            </a:r>
          </a:p>
          <a:p>
            <a:endParaRPr lang="nl-NL" sz="1200" kern="1200" dirty="0">
              <a:solidFill>
                <a:schemeClr val="tx1"/>
              </a:solidFill>
              <a:effectLst/>
              <a:latin typeface="+mn-lt"/>
              <a:ea typeface="+mn-ea"/>
              <a:cs typeface="+mn-cs"/>
            </a:endParaRPr>
          </a:p>
          <a:p>
            <a:endParaRPr lang="nl-NL" sz="1200" kern="1200" dirty="0">
              <a:solidFill>
                <a:schemeClr val="tx1"/>
              </a:solidFill>
              <a:effectLst/>
              <a:latin typeface="+mn-lt"/>
              <a:ea typeface="+mn-ea"/>
              <a:cs typeface="+mn-cs"/>
            </a:endParaRPr>
          </a:p>
          <a:p>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19</a:t>
            </a:fld>
            <a:endParaRPr lang="nl-NL"/>
          </a:p>
        </p:txBody>
      </p:sp>
    </p:spTree>
    <p:extLst>
      <p:ext uri="{BB962C8B-B14F-4D97-AF65-F5344CB8AC3E}">
        <p14:creationId xmlns:p14="http://schemas.microsoft.com/office/powerpoint/2010/main" val="1441819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solidFill>
                  <a:schemeClr val="bg1"/>
                </a:solidFill>
              </a:rPr>
              <a:t>Peter Rong</a:t>
            </a:r>
          </a:p>
          <a:p>
            <a:r>
              <a:rPr lang="nl-NL" b="0" dirty="0">
                <a:solidFill>
                  <a:schemeClr val="bg1"/>
                </a:solidFill>
              </a:rPr>
              <a:t>Gehuwd 2 </a:t>
            </a:r>
            <a:r>
              <a:rPr lang="nl-NL" b="0" dirty="0" err="1">
                <a:solidFill>
                  <a:schemeClr val="bg1"/>
                </a:solidFill>
              </a:rPr>
              <a:t>kids</a:t>
            </a:r>
            <a:endParaRPr lang="nl-NL" b="0" dirty="0">
              <a:solidFill>
                <a:schemeClr val="bg1"/>
              </a:solidFill>
            </a:endParaRPr>
          </a:p>
          <a:p>
            <a:endParaRPr lang="nl-NL" b="1" dirty="0">
              <a:solidFill>
                <a:schemeClr val="bg1"/>
              </a:solidFill>
            </a:endParaRPr>
          </a:p>
          <a:p>
            <a:r>
              <a:rPr lang="nl-NL" b="1" dirty="0">
                <a:solidFill>
                  <a:schemeClr val="bg1"/>
                </a:solidFill>
              </a:rPr>
              <a:t>Beroepen:</a:t>
            </a:r>
          </a:p>
          <a:p>
            <a:r>
              <a:rPr lang="nl-NL" b="1" dirty="0">
                <a:solidFill>
                  <a:schemeClr val="bg1"/>
                </a:solidFill>
              </a:rPr>
              <a:t>	- </a:t>
            </a:r>
            <a:r>
              <a:rPr lang="nl-NL" b="0" dirty="0">
                <a:solidFill>
                  <a:schemeClr val="bg1"/>
                </a:solidFill>
              </a:rPr>
              <a:t>Maritiem officier - 10 jaar wilde vaart, </a:t>
            </a:r>
            <a:r>
              <a:rPr lang="nl-NL" b="0" dirty="0" err="1">
                <a:solidFill>
                  <a:schemeClr val="bg1"/>
                </a:solidFill>
              </a:rPr>
              <a:t>geeindigd</a:t>
            </a:r>
            <a:r>
              <a:rPr lang="nl-NL" b="0" dirty="0">
                <a:solidFill>
                  <a:schemeClr val="bg1"/>
                </a:solidFill>
              </a:rPr>
              <a:t> als 1</a:t>
            </a:r>
            <a:r>
              <a:rPr lang="nl-NL" b="0" baseline="30000" dirty="0">
                <a:solidFill>
                  <a:schemeClr val="bg1"/>
                </a:solidFill>
              </a:rPr>
              <a:t>e</a:t>
            </a:r>
            <a:r>
              <a:rPr lang="nl-NL" b="0" dirty="0">
                <a:solidFill>
                  <a:schemeClr val="bg1"/>
                </a:solidFill>
              </a:rPr>
              <a:t> stuurman</a:t>
            </a:r>
          </a:p>
          <a:p>
            <a:r>
              <a:rPr lang="nl-NL" b="0" dirty="0">
                <a:solidFill>
                  <a:schemeClr val="bg1"/>
                </a:solidFill>
              </a:rPr>
              <a:t>	- Systeem beheer/ Data </a:t>
            </a:r>
            <a:r>
              <a:rPr lang="nl-NL" b="0" dirty="0" err="1">
                <a:solidFill>
                  <a:schemeClr val="bg1"/>
                </a:solidFill>
              </a:rPr>
              <a:t>analyst</a:t>
            </a:r>
            <a:r>
              <a:rPr lang="nl-NL" b="0" dirty="0">
                <a:solidFill>
                  <a:schemeClr val="bg1"/>
                </a:solidFill>
              </a:rPr>
              <a:t> - bij </a:t>
            </a:r>
            <a:r>
              <a:rPr lang="nl-NL" b="0" dirty="0" err="1">
                <a:solidFill>
                  <a:schemeClr val="bg1"/>
                </a:solidFill>
              </a:rPr>
              <a:t>Nedloydd</a:t>
            </a:r>
            <a:r>
              <a:rPr lang="nl-NL" b="0" dirty="0">
                <a:solidFill>
                  <a:schemeClr val="bg1"/>
                </a:solidFill>
              </a:rPr>
              <a:t> Bulk en Lijnen 3 jaar</a:t>
            </a:r>
          </a:p>
          <a:p>
            <a:r>
              <a:rPr lang="nl-NL" b="0" dirty="0">
                <a:solidFill>
                  <a:schemeClr val="bg1"/>
                </a:solidFill>
              </a:rPr>
              <a:t>	- Sales  &gt; 20 jaar - tot sales manager EMEA</a:t>
            </a:r>
          </a:p>
          <a:p>
            <a:r>
              <a:rPr lang="nl-NL" b="0" dirty="0">
                <a:solidFill>
                  <a:schemeClr val="bg1"/>
                </a:solidFill>
              </a:rPr>
              <a:t>	- Docent ICT/ Cybersecurity – sinds 2010 in het onderwijs dus nu alweer 15 jaar onderwijs (Cybersecurity sinds 2011)</a:t>
            </a:r>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2</a:t>
            </a:fld>
            <a:endParaRPr lang="nl-NL"/>
          </a:p>
        </p:txBody>
      </p:sp>
    </p:spTree>
    <p:extLst>
      <p:ext uri="{BB962C8B-B14F-4D97-AF65-F5344CB8AC3E}">
        <p14:creationId xmlns:p14="http://schemas.microsoft.com/office/powerpoint/2010/main" val="18117343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6ED94-A327-9B54-C4E4-DEC4DB39B3FC}"/>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86BFDD0B-803E-C3AC-A4C6-EA244733FE3D}"/>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0ECFC0A7-1385-762A-1C4C-CFA92BF4D0F3}"/>
              </a:ext>
            </a:extLst>
          </p:cNvPr>
          <p:cNvSpPr>
            <a:spLocks noGrp="1"/>
          </p:cNvSpPr>
          <p:nvPr>
            <p:ph type="body" idx="1"/>
          </p:nvPr>
        </p:nvSpPr>
        <p:spPr/>
        <p:txBody>
          <a:bodyPr/>
          <a:lstStyle/>
          <a:p>
            <a:r>
              <a:rPr lang="nl-NL" sz="1200" b="1" kern="1200" dirty="0">
                <a:solidFill>
                  <a:schemeClr val="tx1"/>
                </a:solidFill>
                <a:effectLst/>
                <a:latin typeface="+mn-lt"/>
                <a:ea typeface="+mn-ea"/>
                <a:cs typeface="+mn-cs"/>
              </a:rPr>
              <a:t>Wordt een pro met ROCK model.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Dan krijg je zoiets als: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"Doe alsof je een ervaren timmerman bent die gespecialiseerd is in meubels voor kleine ruimtes.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kern="1200" dirty="0">
                <a:solidFill>
                  <a:schemeClr val="tx1"/>
                </a:solidFill>
                <a:effectLst/>
                <a:latin typeface="+mn-lt"/>
                <a:ea typeface="+mn-ea"/>
                <a:cs typeface="+mn-cs"/>
              </a:rPr>
              <a:t>Leg stap voor stap uit hoe ik een stevige houten boekenplank kan maken, inclusief een lijst met materialen.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kern="1200" dirty="0">
                <a:solidFill>
                  <a:schemeClr val="tx1"/>
                </a:solidFill>
                <a:effectLst/>
                <a:latin typeface="+mn-lt"/>
                <a:ea typeface="+mn-ea"/>
                <a:cs typeface="+mn-cs"/>
              </a:rPr>
              <a:t>Bijvoorbeeld ik ben een MBO-student van 19 jaar zonder ervaring met houtbewerking en heb alleen basisgereedschap, zoals een handzaag en een boormachine.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kern="1200" dirty="0">
                <a:solidFill>
                  <a:schemeClr val="tx1"/>
                </a:solidFill>
                <a:effectLst/>
                <a:latin typeface="+mn-lt"/>
                <a:ea typeface="+mn-ea"/>
                <a:cs typeface="+mn-cs"/>
              </a:rPr>
              <a:t>Geef het antwoord als een duidelijk stappenplan met maximaal 5 stappen en een lijst met benodigde materialen.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kern="1200" dirty="0">
                <a:solidFill>
                  <a:schemeClr val="tx1"/>
                </a:solidFill>
                <a:effectLst/>
                <a:latin typeface="+mn-lt"/>
                <a:ea typeface="+mn-ea"/>
                <a:cs typeface="+mn-cs"/>
              </a:rPr>
              <a:t>Vat elk punt kort samen en gebruik eenvoudige taal."</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Deze prompt volgt de structuur van het ROCK-model:</a:t>
            </a:r>
          </a:p>
          <a:p>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Rol</a:t>
            </a:r>
            <a:r>
              <a:rPr lang="nl-NL" sz="1200" kern="1200" dirty="0">
                <a:solidFill>
                  <a:schemeClr val="tx1"/>
                </a:solidFill>
                <a:effectLst/>
                <a:latin typeface="+mn-lt"/>
                <a:ea typeface="+mn-ea"/>
                <a:cs typeface="+mn-cs"/>
              </a:rPr>
              <a:t>: De timmerman, specifiek voor meubels in kleine ruimtes.</a:t>
            </a:r>
          </a:p>
          <a:p>
            <a:pPr lvl="0"/>
            <a:r>
              <a:rPr lang="nl-NL" sz="1200" b="1" kern="1200" dirty="0">
                <a:solidFill>
                  <a:schemeClr val="tx1"/>
                </a:solidFill>
                <a:effectLst/>
                <a:latin typeface="+mn-lt"/>
                <a:ea typeface="+mn-ea"/>
                <a:cs typeface="+mn-cs"/>
              </a:rPr>
              <a:t>Opdracht</a:t>
            </a:r>
            <a:r>
              <a:rPr lang="nl-NL" sz="1200" kern="1200" dirty="0">
                <a:solidFill>
                  <a:schemeClr val="tx1"/>
                </a:solidFill>
                <a:effectLst/>
                <a:latin typeface="+mn-lt"/>
                <a:ea typeface="+mn-ea"/>
                <a:cs typeface="+mn-cs"/>
              </a:rPr>
              <a:t>: Stap-voor-stap uitleg en materialenlijst.</a:t>
            </a:r>
          </a:p>
          <a:p>
            <a:pPr lvl="0"/>
            <a:r>
              <a:rPr lang="nl-NL" sz="1200" b="1" kern="1200" dirty="0">
                <a:solidFill>
                  <a:schemeClr val="tx1"/>
                </a:solidFill>
                <a:effectLst/>
                <a:latin typeface="+mn-lt"/>
                <a:ea typeface="+mn-ea"/>
                <a:cs typeface="+mn-cs"/>
              </a:rPr>
              <a:t>Context</a:t>
            </a:r>
            <a:r>
              <a:rPr lang="nl-NL" sz="1200" kern="1200" dirty="0">
                <a:solidFill>
                  <a:schemeClr val="tx1"/>
                </a:solidFill>
                <a:effectLst/>
                <a:latin typeface="+mn-lt"/>
                <a:ea typeface="+mn-ea"/>
                <a:cs typeface="+mn-cs"/>
              </a:rPr>
              <a:t>: Beginner, MBO-student, beperkte gereedschappen.</a:t>
            </a:r>
          </a:p>
          <a:p>
            <a:pPr lvl="0"/>
            <a:r>
              <a:rPr lang="nl-NL" sz="1200" b="1" kern="1200" dirty="0">
                <a:solidFill>
                  <a:schemeClr val="tx1"/>
                </a:solidFill>
                <a:effectLst/>
                <a:latin typeface="+mn-lt"/>
                <a:ea typeface="+mn-ea"/>
                <a:cs typeface="+mn-cs"/>
              </a:rPr>
              <a:t>Klaarheid</a:t>
            </a:r>
            <a:r>
              <a:rPr lang="nl-NL" sz="1200" kern="1200" dirty="0">
                <a:solidFill>
                  <a:schemeClr val="tx1"/>
                </a:solidFill>
                <a:effectLst/>
                <a:latin typeface="+mn-lt"/>
                <a:ea typeface="+mn-ea"/>
                <a:cs typeface="+mn-cs"/>
              </a:rPr>
              <a:t>: Kort, overzichtelijk stappenplan in eenvoudige taal.</a:t>
            </a:r>
          </a:p>
          <a:p>
            <a:pPr lvl="0"/>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Dit maakt de prompt helder en effectief. 😊</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Let op copyright en privacy</a:t>
            </a:r>
          </a:p>
          <a:p>
            <a:r>
              <a:rPr lang="nl-NL" sz="1200" kern="1200" dirty="0">
                <a:solidFill>
                  <a:schemeClr val="tx1"/>
                </a:solidFill>
                <a:effectLst/>
                <a:latin typeface="+mn-lt"/>
                <a:ea typeface="+mn-ea"/>
                <a:cs typeface="+mn-cs"/>
              </a:rPr>
              <a:t>AI maakt afbeeldingen🖼️ door te leren van plaatjes die online staan. </a:t>
            </a:r>
          </a:p>
          <a:p>
            <a:r>
              <a:rPr lang="nl-NL" sz="1200" kern="1200" dirty="0">
                <a:solidFill>
                  <a:schemeClr val="tx1"/>
                </a:solidFill>
                <a:effectLst/>
                <a:latin typeface="+mn-lt"/>
                <a:ea typeface="+mn-ea"/>
                <a:cs typeface="+mn-cs"/>
              </a:rPr>
              <a:t>Soms lijkt het resultaat heel erg op een bestaand kunstwerk, zonder dat de maker van dat kunstwerk toestemming heeft gegeven. Dat kan problemen opleveren met copyright.</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 Gebruik AI-afbeeldingen daarom vooral als inspiratie, niet als vervanging van originele kunst.</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Voorbeeld:</a:t>
            </a:r>
            <a:endParaRPr lang="nl-NL" sz="1200" kern="1200" dirty="0">
              <a:solidFill>
                <a:schemeClr val="tx1"/>
              </a:solidFill>
              <a:effectLst/>
              <a:latin typeface="+mn-lt"/>
              <a:ea typeface="+mn-ea"/>
              <a:cs typeface="+mn-cs"/>
            </a:endParaRPr>
          </a:p>
          <a:p>
            <a:r>
              <a:rPr lang="nl-NL" dirty="0">
                <a:effectLst/>
              </a:rPr>
              <a:t>Stel je maakt een poster voor een project en vraagt AI om een afbeelding van een meisje met een parel. </a:t>
            </a:r>
          </a:p>
          <a:p>
            <a:r>
              <a:rPr lang="nl-NL" dirty="0">
                <a:effectLst/>
              </a:rPr>
              <a:t>Het resultaat kan lijken op het schilderij </a:t>
            </a:r>
            <a:r>
              <a:rPr lang="nl-NL" i="1" dirty="0">
                <a:effectLst/>
              </a:rPr>
              <a:t>Meisje met de parel</a:t>
            </a:r>
            <a:r>
              <a:rPr lang="nl-NL" dirty="0">
                <a:effectLst/>
              </a:rPr>
              <a:t> van Johannes Vermeer. </a:t>
            </a:r>
          </a:p>
          <a:p>
            <a:r>
              <a:rPr lang="nl-NL" dirty="0">
                <a:effectLst/>
              </a:rPr>
              <a:t>Dit schilderij is beschermd door copyright (als reproductie). </a:t>
            </a:r>
          </a:p>
          <a:p>
            <a:r>
              <a:rPr lang="nl-NL" dirty="0">
                <a:effectLst/>
              </a:rPr>
              <a:t>Als je de AI-afbeelding gebruikt zonder aanpassingen, lijkt het alsof je iets namaakt, wat niet mag. </a:t>
            </a:r>
          </a:p>
          <a:p>
            <a:r>
              <a:rPr lang="nl-NL" dirty="0">
                <a:effectLst/>
              </a:rPr>
              <a:t>Gebruik de AI-afbeelding daarom als basis en maak er zelf iets unieks van, bijvoorbeeld door elementen toe te voegen of een andere stijl te kiezen. </a:t>
            </a:r>
            <a:endParaRPr lang="nl-NL" dirty="0"/>
          </a:p>
          <a:p>
            <a:endParaRPr lang="nl-NL" sz="1200" kern="1200" dirty="0">
              <a:solidFill>
                <a:schemeClr val="tx1"/>
              </a:solidFill>
              <a:effectLst/>
              <a:latin typeface="+mn-lt"/>
              <a:ea typeface="+mn-ea"/>
              <a:cs typeface="+mn-cs"/>
            </a:endParaRPr>
          </a:p>
          <a:p>
            <a:endParaRPr lang="nl-NL" dirty="0"/>
          </a:p>
          <a:p>
            <a:endParaRPr lang="nl-NL" dirty="0"/>
          </a:p>
        </p:txBody>
      </p:sp>
      <p:sp>
        <p:nvSpPr>
          <p:cNvPr id="4" name="Tijdelijke aanduiding voor dianummer 3">
            <a:extLst>
              <a:ext uri="{FF2B5EF4-FFF2-40B4-BE49-F238E27FC236}">
                <a16:creationId xmlns:a16="http://schemas.microsoft.com/office/drawing/2014/main" id="{67A6EC24-F803-CB28-4F23-15E57553A362}"/>
              </a:ext>
            </a:extLst>
          </p:cNvPr>
          <p:cNvSpPr>
            <a:spLocks noGrp="1"/>
          </p:cNvSpPr>
          <p:nvPr>
            <p:ph type="sldNum" sz="quarter" idx="5"/>
          </p:nvPr>
        </p:nvSpPr>
        <p:spPr/>
        <p:txBody>
          <a:bodyPr/>
          <a:lstStyle/>
          <a:p>
            <a:fld id="{B02CA1B1-BE48-4270-B9E5-9DD6A930E568}" type="slidenum">
              <a:rPr lang="nl-NL" smtClean="0"/>
              <a:t>20</a:t>
            </a:fld>
            <a:endParaRPr lang="nl-NL"/>
          </a:p>
        </p:txBody>
      </p:sp>
    </p:spTree>
    <p:extLst>
      <p:ext uri="{BB962C8B-B14F-4D97-AF65-F5344CB8AC3E}">
        <p14:creationId xmlns:p14="http://schemas.microsoft.com/office/powerpoint/2010/main" val="14986909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None/>
            </a:pPr>
            <a:r>
              <a:rPr lang="nl-NL" b="1" dirty="0">
                <a:solidFill>
                  <a:schemeClr val="bg1"/>
                </a:solidFill>
              </a:rPr>
              <a:t>De toekomst van beroepen</a:t>
            </a:r>
            <a:endParaRPr lang="nl-NL" dirty="0">
              <a:solidFill>
                <a:schemeClr val="bg1"/>
              </a:solidFill>
            </a:endParaRPr>
          </a:p>
          <a:p>
            <a:pPr marL="0" indent="0">
              <a:buNone/>
            </a:pPr>
            <a:r>
              <a:rPr lang="nl-NL" b="1" dirty="0">
                <a:solidFill>
                  <a:schemeClr val="bg1"/>
                </a:solidFill>
              </a:rPr>
              <a:t>39%   </a:t>
            </a:r>
            <a:r>
              <a:rPr lang="nl-NL" dirty="0">
                <a:solidFill>
                  <a:schemeClr val="bg1"/>
                </a:solidFill>
              </a:rPr>
              <a:t>huidige vaardigheden raken tussen 2025 en 2030 verouderd. </a:t>
            </a:r>
            <a:endParaRPr lang="nl-NL" b="1" dirty="0">
              <a:solidFill>
                <a:schemeClr val="bg1"/>
              </a:solidFill>
            </a:endParaRPr>
          </a:p>
          <a:p>
            <a:pPr marL="0" indent="0">
              <a:buNone/>
            </a:pPr>
            <a:r>
              <a:rPr lang="nl-NL" b="1" dirty="0">
                <a:solidFill>
                  <a:schemeClr val="bg1"/>
                </a:solidFill>
              </a:rPr>
              <a:t>59%   </a:t>
            </a:r>
            <a:r>
              <a:rPr lang="nl-NL" dirty="0">
                <a:solidFill>
                  <a:schemeClr val="bg1"/>
                </a:solidFill>
              </a:rPr>
              <a:t>van de wereldwijde beroepsbevolking  moet omscholen in 2030</a:t>
            </a:r>
            <a:endParaRPr lang="nl-NL" b="1" dirty="0">
              <a:solidFill>
                <a:schemeClr val="bg1"/>
              </a:solidFill>
            </a:endParaRPr>
          </a:p>
          <a:p>
            <a:pPr marL="0" indent="0">
              <a:buNone/>
            </a:pPr>
            <a:r>
              <a:rPr lang="nl-NL" b="1" dirty="0">
                <a:solidFill>
                  <a:schemeClr val="bg1"/>
                </a:solidFill>
              </a:rPr>
              <a:t>92 miljoen </a:t>
            </a:r>
            <a:r>
              <a:rPr lang="nl-NL" dirty="0">
                <a:solidFill>
                  <a:schemeClr val="bg1"/>
                </a:solidFill>
              </a:rPr>
              <a:t>banen verdwijnen</a:t>
            </a:r>
          </a:p>
          <a:p>
            <a:pPr marL="0" indent="0">
              <a:buNone/>
            </a:pPr>
            <a:r>
              <a:rPr lang="nl-NL" b="1" dirty="0">
                <a:solidFill>
                  <a:schemeClr val="bg1"/>
                </a:solidFill>
              </a:rPr>
              <a:t>53 miljoen </a:t>
            </a:r>
            <a:r>
              <a:rPr lang="nl-NL" b="0" dirty="0">
                <a:solidFill>
                  <a:schemeClr val="bg1"/>
                </a:solidFill>
              </a:rPr>
              <a:t>nieuwe banen komen erbij</a:t>
            </a:r>
            <a:endParaRPr lang="nl-NL" b="1" dirty="0">
              <a:solidFill>
                <a:schemeClr val="bg1"/>
              </a:solidFill>
            </a:endParaRPr>
          </a:p>
          <a:p>
            <a:pPr marL="0" indent="0">
              <a:buNone/>
            </a:pPr>
            <a:endParaRPr lang="nl-NL" dirty="0">
              <a:solidFill>
                <a:schemeClr val="bg1"/>
              </a:solidFill>
            </a:endParaRPr>
          </a:p>
          <a:p>
            <a:pPr marL="0" indent="0">
              <a:buNone/>
            </a:pPr>
            <a:r>
              <a:rPr lang="nl-NL" dirty="0">
                <a:solidFill>
                  <a:schemeClr val="bg1"/>
                </a:solidFill>
              </a:rPr>
              <a:t>EN: Belangrijkste competenties die dan nodig zijn:</a:t>
            </a:r>
          </a:p>
          <a:p>
            <a:pPr marL="0" indent="0">
              <a:buNone/>
            </a:pPr>
            <a:endParaRPr lang="nl-NL" dirty="0">
              <a:solidFill>
                <a:schemeClr val="bg1"/>
              </a:solidFill>
            </a:endParaRPr>
          </a:p>
          <a:p>
            <a:pPr marL="0" indent="0">
              <a:buNone/>
            </a:pPr>
            <a:r>
              <a:rPr lang="nl-NL" dirty="0">
                <a:solidFill>
                  <a:schemeClr val="bg1"/>
                </a:solidFill>
              </a:rPr>
              <a:t>Kritisch denken, veerkracht en (persoonlijk) leiderschap.</a:t>
            </a:r>
          </a:p>
          <a:p>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Bron: </a:t>
            </a:r>
            <a:r>
              <a:rPr lang="nl-NL" sz="1200" b="0" i="0" u="none" strike="noStrike" baseline="0" dirty="0">
                <a:solidFill>
                  <a:srgbClr val="FFFFFF"/>
                </a:solidFill>
                <a:latin typeface="Calibri" panose="020F0502020204030204" pitchFamily="34" charset="0"/>
              </a:rPr>
              <a:t>WEF, Onderzoek onder werkgevers: The </a:t>
            </a:r>
            <a:r>
              <a:rPr lang="nl-NL" sz="1200" b="0" i="0" u="none" strike="noStrike" baseline="0" dirty="0" err="1">
                <a:solidFill>
                  <a:srgbClr val="FFFFFF"/>
                </a:solidFill>
                <a:latin typeface="Calibri" panose="020F0502020204030204" pitchFamily="34" charset="0"/>
              </a:rPr>
              <a:t>Future</a:t>
            </a:r>
            <a:r>
              <a:rPr lang="nl-NL" sz="1200" b="0" i="0" u="none" strike="noStrike" baseline="0" dirty="0">
                <a:solidFill>
                  <a:srgbClr val="FFFFFF"/>
                </a:solidFill>
                <a:latin typeface="Calibri" panose="020F0502020204030204" pitchFamily="34" charset="0"/>
              </a:rPr>
              <a:t> of Jobs Report 2025</a:t>
            </a:r>
            <a:endParaRPr lang="nl-NL" dirty="0"/>
          </a:p>
          <a:p>
            <a:endParaRPr lang="nl-NL" dirty="0"/>
          </a:p>
          <a:p>
            <a:r>
              <a:rPr lang="nl-NL" dirty="0"/>
              <a:t>https://www.weforum.org/publications/the-future-of-jobs-report-2025/digest/</a:t>
            </a:r>
          </a:p>
          <a:p>
            <a:endParaRPr lang="nl-NL" dirty="0"/>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21</a:t>
            </a:fld>
            <a:endParaRPr lang="nl-NL"/>
          </a:p>
        </p:txBody>
      </p:sp>
    </p:spTree>
    <p:extLst>
      <p:ext uri="{BB962C8B-B14F-4D97-AF65-F5344CB8AC3E}">
        <p14:creationId xmlns:p14="http://schemas.microsoft.com/office/powerpoint/2010/main" val="14242640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Brainstormen: Toekomstige ontwikkelingen.</a:t>
            </a:r>
          </a:p>
          <a:p>
            <a:endParaRPr lang="nl-NL" b="1" dirty="0"/>
          </a:p>
          <a:p>
            <a:r>
              <a:rPr lang="nl-NL" b="0" dirty="0"/>
              <a:t>AI zoals het nu in haar huidige vorm is naar verluid rond eind jaren 50 ontstaan..</a:t>
            </a:r>
          </a:p>
          <a:p>
            <a:endParaRPr lang="nl-NL" b="0" dirty="0"/>
          </a:p>
          <a:p>
            <a:r>
              <a:rPr lang="nl-NL" dirty="0"/>
              <a:t>De geschiedenis van AI is een fascinerende reis, met pieken van optimisme en dalen van teleurstelling. </a:t>
            </a:r>
          </a:p>
          <a:p>
            <a:r>
              <a:rPr lang="nl-NL" dirty="0"/>
              <a:t>Ik geef je een chronologisch overzicht met de belangrijkste mijlpalen:</a:t>
            </a:r>
          </a:p>
          <a:p>
            <a:endParaRPr lang="nl-NL" dirty="0"/>
          </a:p>
          <a:p>
            <a:r>
              <a:rPr lang="nl-NL" b="1" dirty="0"/>
              <a:t>🧩 De vroege wortels (voor 1950)</a:t>
            </a:r>
          </a:p>
          <a:p>
            <a:pPr marL="171450" indent="-171450">
              <a:buFont typeface="Arial" panose="020B0604020202020204" pitchFamily="34" charset="0"/>
              <a:buChar char="•"/>
            </a:pPr>
            <a:r>
              <a:rPr lang="nl-NL" b="1" dirty="0"/>
              <a:t>Antieke ideeën</a:t>
            </a:r>
            <a:r>
              <a:rPr lang="nl-NL" dirty="0"/>
              <a:t>: mythen en automaten (bijv. mechanische poppen in Griekenland en China).</a:t>
            </a:r>
          </a:p>
          <a:p>
            <a:pPr marL="171450" indent="-171450">
              <a:buFont typeface="Arial" panose="020B0604020202020204" pitchFamily="34" charset="0"/>
              <a:buChar char="•"/>
            </a:pPr>
            <a:r>
              <a:rPr lang="nl-NL" b="1" dirty="0"/>
              <a:t>1800s</a:t>
            </a:r>
            <a:r>
              <a:rPr lang="nl-NL" dirty="0"/>
              <a:t>: logica en mechanische berekeningen (George </a:t>
            </a:r>
            <a:r>
              <a:rPr lang="nl-NL" dirty="0" err="1"/>
              <a:t>Boole</a:t>
            </a:r>
            <a:r>
              <a:rPr lang="nl-NL" dirty="0"/>
              <a:t>, Ada </a:t>
            </a:r>
            <a:r>
              <a:rPr lang="nl-NL" dirty="0" err="1"/>
              <a:t>Lovelace</a:t>
            </a:r>
            <a:r>
              <a:rPr lang="nl-NL" dirty="0"/>
              <a:t>, Charles </a:t>
            </a:r>
            <a:r>
              <a:rPr lang="nl-NL" dirty="0" err="1"/>
              <a:t>Babbage</a:t>
            </a:r>
            <a:r>
              <a:rPr lang="nl-NL" dirty="0"/>
              <a:t>).</a:t>
            </a:r>
          </a:p>
          <a:p>
            <a:pPr marL="171450" indent="-171450">
              <a:buFont typeface="Arial" panose="020B0604020202020204" pitchFamily="34" charset="0"/>
              <a:buChar char="•"/>
            </a:pPr>
            <a:r>
              <a:rPr lang="nl-NL" b="1" dirty="0"/>
              <a:t>1940s</a:t>
            </a:r>
            <a:r>
              <a:rPr lang="nl-NL" dirty="0"/>
              <a:t>: eerste computers, ideeën over neurale netwerken (</a:t>
            </a:r>
            <a:r>
              <a:rPr lang="nl-NL" dirty="0" err="1"/>
              <a:t>McCulloch</a:t>
            </a:r>
            <a:r>
              <a:rPr lang="nl-NL" dirty="0"/>
              <a:t> &amp; Pitts, 1943).</a:t>
            </a:r>
          </a:p>
          <a:p>
            <a:endParaRPr lang="nl-NL" dirty="0"/>
          </a:p>
          <a:p>
            <a:r>
              <a:rPr lang="nl-NL" b="1" dirty="0"/>
              <a:t>🤖 De geboorte van AI (1950–1960)</a:t>
            </a:r>
          </a:p>
          <a:p>
            <a:pPr marL="171450" indent="-171450">
              <a:buFont typeface="Arial" panose="020B0604020202020204" pitchFamily="34" charset="0"/>
              <a:buChar char="•"/>
            </a:pPr>
            <a:r>
              <a:rPr lang="nl-NL" b="1" dirty="0"/>
              <a:t>1950 – Alan Turing</a:t>
            </a:r>
            <a:r>
              <a:rPr lang="nl-NL" dirty="0"/>
              <a:t>: publiceert </a:t>
            </a:r>
            <a:r>
              <a:rPr lang="nl-NL" i="1" dirty="0"/>
              <a:t>Computing </a:t>
            </a:r>
            <a:r>
              <a:rPr lang="nl-NL" i="1" dirty="0" err="1"/>
              <a:t>Machinery</a:t>
            </a:r>
            <a:r>
              <a:rPr lang="nl-NL" i="1" dirty="0"/>
              <a:t> </a:t>
            </a:r>
            <a:r>
              <a:rPr lang="nl-NL" i="1" dirty="0" err="1"/>
              <a:t>and</a:t>
            </a:r>
            <a:r>
              <a:rPr lang="nl-NL" i="1" dirty="0"/>
              <a:t> Intelligence</a:t>
            </a:r>
            <a:r>
              <a:rPr lang="nl-NL" dirty="0"/>
              <a:t>, introduceert de </a:t>
            </a:r>
            <a:r>
              <a:rPr lang="nl-NL" b="1" dirty="0"/>
              <a:t>Turingtest</a:t>
            </a:r>
            <a:r>
              <a:rPr lang="nl-NL" dirty="0"/>
              <a:t>.</a:t>
            </a:r>
          </a:p>
          <a:p>
            <a:pPr marL="171450" indent="-171450">
              <a:buFont typeface="Arial" panose="020B0604020202020204" pitchFamily="34" charset="0"/>
              <a:buChar char="•"/>
            </a:pPr>
            <a:r>
              <a:rPr lang="nl-NL" b="1" dirty="0"/>
              <a:t>1956 – </a:t>
            </a:r>
            <a:r>
              <a:rPr lang="nl-NL" b="1" dirty="0" err="1"/>
              <a:t>Dartmouth</a:t>
            </a:r>
            <a:r>
              <a:rPr lang="nl-NL" b="1" dirty="0"/>
              <a:t> Conference</a:t>
            </a:r>
            <a:r>
              <a:rPr lang="nl-NL" dirty="0"/>
              <a:t>: John </a:t>
            </a:r>
            <a:r>
              <a:rPr lang="nl-NL" dirty="0" err="1"/>
              <a:t>McCarthy</a:t>
            </a:r>
            <a:r>
              <a:rPr lang="nl-NL" dirty="0"/>
              <a:t> munt de term </a:t>
            </a:r>
            <a:r>
              <a:rPr lang="nl-NL" b="1" dirty="0"/>
              <a:t>“</a:t>
            </a:r>
            <a:r>
              <a:rPr lang="nl-NL" b="1" dirty="0" err="1"/>
              <a:t>Artificial</a:t>
            </a:r>
            <a:r>
              <a:rPr lang="nl-NL" b="1" dirty="0"/>
              <a:t> Intelligence”</a:t>
            </a:r>
            <a:r>
              <a:rPr lang="nl-NL" dirty="0"/>
              <a:t>.</a:t>
            </a:r>
          </a:p>
          <a:p>
            <a:pPr marL="171450" indent="-171450">
              <a:buFont typeface="Arial" panose="020B0604020202020204" pitchFamily="34" charset="0"/>
              <a:buChar char="•"/>
            </a:pPr>
            <a:r>
              <a:rPr lang="nl-NL" dirty="0"/>
              <a:t>Vroege successen: programma’s die dammen spelen, wiskundige stellingen bewijzen.</a:t>
            </a:r>
          </a:p>
          <a:p>
            <a:pPr marL="171450" indent="-171450">
              <a:buFont typeface="Arial" panose="020B0604020202020204" pitchFamily="34" charset="0"/>
              <a:buChar char="•"/>
            </a:pPr>
            <a:endParaRPr lang="nl-NL" dirty="0"/>
          </a:p>
          <a:p>
            <a:r>
              <a:rPr lang="nl-NL" b="1" dirty="0"/>
              <a:t>📈 Optimisme en “GOFAI” (1960–1970)</a:t>
            </a:r>
          </a:p>
          <a:p>
            <a:pPr marL="171450" indent="-171450">
              <a:buFont typeface="Arial" panose="020B0604020202020204" pitchFamily="34" charset="0"/>
              <a:buChar char="•"/>
            </a:pPr>
            <a:r>
              <a:rPr lang="nl-NL" dirty="0"/>
              <a:t>“</a:t>
            </a:r>
            <a:r>
              <a:rPr lang="nl-NL" dirty="0" err="1"/>
              <a:t>Good</a:t>
            </a:r>
            <a:r>
              <a:rPr lang="nl-NL" dirty="0"/>
              <a:t> Old-</a:t>
            </a:r>
            <a:r>
              <a:rPr lang="nl-NL" dirty="0" err="1"/>
              <a:t>Fashioned</a:t>
            </a:r>
            <a:r>
              <a:rPr lang="nl-NL" dirty="0"/>
              <a:t> AI”: </a:t>
            </a:r>
            <a:r>
              <a:rPr lang="nl-NL" b="1" dirty="0"/>
              <a:t>symbolische systemen en regels</a:t>
            </a:r>
            <a:r>
              <a:rPr lang="nl-NL" dirty="0"/>
              <a:t>.</a:t>
            </a:r>
          </a:p>
          <a:p>
            <a:pPr marL="171450" indent="-171450">
              <a:buFont typeface="Arial" panose="020B0604020202020204" pitchFamily="34" charset="0"/>
              <a:buChar char="•"/>
            </a:pPr>
            <a:r>
              <a:rPr lang="nl-NL" b="1" dirty="0"/>
              <a:t>ELIZA (1966)</a:t>
            </a:r>
            <a:r>
              <a:rPr lang="nl-NL" dirty="0"/>
              <a:t>: vroege </a:t>
            </a:r>
            <a:r>
              <a:rPr lang="nl-NL" dirty="0" err="1"/>
              <a:t>chatbot</a:t>
            </a:r>
            <a:r>
              <a:rPr lang="nl-NL" dirty="0"/>
              <a:t> die psycholoog nabootst.</a:t>
            </a:r>
          </a:p>
          <a:p>
            <a:pPr marL="171450" indent="-171450">
              <a:buFont typeface="Arial" panose="020B0604020202020204" pitchFamily="34" charset="0"/>
              <a:buChar char="•"/>
            </a:pPr>
            <a:r>
              <a:rPr lang="nl-NL" dirty="0"/>
              <a:t>Veel investeringen, idee dat “menselijke intelligentie binnen 20 jaar haalbaar is.”</a:t>
            </a:r>
          </a:p>
          <a:p>
            <a:endParaRPr lang="nl-NL" dirty="0"/>
          </a:p>
          <a:p>
            <a:r>
              <a:rPr lang="nl-NL" b="1" dirty="0"/>
              <a:t>🥶 Eerste AI-winter (1970s)</a:t>
            </a:r>
          </a:p>
          <a:p>
            <a:pPr marL="171450" indent="-171450">
              <a:buFont typeface="Arial" panose="020B0604020202020204" pitchFamily="34" charset="0"/>
              <a:buChar char="•"/>
            </a:pPr>
            <a:r>
              <a:rPr lang="nl-NL" dirty="0"/>
              <a:t>Computers waren te traag, verwachtingen te hoog.</a:t>
            </a:r>
          </a:p>
          <a:p>
            <a:pPr marL="171450" indent="-171450">
              <a:buFont typeface="Arial" panose="020B0604020202020204" pitchFamily="34" charset="0"/>
              <a:buChar char="•"/>
            </a:pPr>
            <a:r>
              <a:rPr lang="nl-NL" dirty="0"/>
              <a:t>Symbolische AI bleek slecht te werken bij complexe, echte problemen.</a:t>
            </a:r>
          </a:p>
          <a:p>
            <a:pPr marL="171450" indent="-171450">
              <a:buFont typeface="Arial" panose="020B0604020202020204" pitchFamily="34" charset="0"/>
              <a:buChar char="•"/>
            </a:pPr>
            <a:r>
              <a:rPr lang="nl-NL" dirty="0"/>
              <a:t>Financiering en enthousiasme zakken in → “AI winter”.</a:t>
            </a:r>
          </a:p>
          <a:p>
            <a:endParaRPr lang="nl-NL" dirty="0"/>
          </a:p>
          <a:p>
            <a:r>
              <a:rPr lang="nl-NL" b="1" dirty="0"/>
              <a:t>⚙️ Heropleving met expert systemen (1980s)</a:t>
            </a:r>
          </a:p>
          <a:p>
            <a:pPr marL="171450" indent="-171450">
              <a:buFont typeface="Arial" panose="020B0604020202020204" pitchFamily="34" charset="0"/>
              <a:buChar char="•"/>
            </a:pPr>
            <a:r>
              <a:rPr lang="nl-NL" b="1" dirty="0"/>
              <a:t>Expert systems</a:t>
            </a:r>
            <a:r>
              <a:rPr lang="nl-NL" dirty="0"/>
              <a:t>: kennisbanken + regels (bijv. voor medische diagnose of industriële processen).</a:t>
            </a:r>
          </a:p>
          <a:p>
            <a:pPr marL="171450" indent="-171450">
              <a:buFont typeface="Arial" panose="020B0604020202020204" pitchFamily="34" charset="0"/>
              <a:buChar char="•"/>
            </a:pPr>
            <a:r>
              <a:rPr lang="nl-NL" dirty="0"/>
              <a:t>Commerciële toepassingen zorgen voor investeringen.</a:t>
            </a:r>
          </a:p>
          <a:p>
            <a:pPr marL="171450" indent="-171450">
              <a:buFont typeface="Arial" panose="020B0604020202020204" pitchFamily="34" charset="0"/>
              <a:buChar char="•"/>
            </a:pPr>
            <a:r>
              <a:rPr lang="nl-NL" dirty="0"/>
              <a:t>Maar: duur, moeilijk te onderhouden → tweede teleurstelling.</a:t>
            </a:r>
          </a:p>
          <a:p>
            <a:endParaRPr lang="nl-NL" dirty="0"/>
          </a:p>
          <a:p>
            <a:r>
              <a:rPr lang="nl-NL" b="1" dirty="0"/>
              <a:t>🔥 Tweede AI-winter (eind jaren ’80 – jaren ’90)</a:t>
            </a:r>
          </a:p>
          <a:p>
            <a:pPr marL="171450" indent="-171450">
              <a:buFont typeface="Arial" panose="020B0604020202020204" pitchFamily="34" charset="0"/>
              <a:buChar char="•"/>
            </a:pPr>
            <a:r>
              <a:rPr lang="nl-NL" dirty="0"/>
              <a:t>Expert systemen storten in, te rigide en kostbaar.</a:t>
            </a:r>
          </a:p>
          <a:p>
            <a:pPr marL="171450" indent="-171450">
              <a:buFont typeface="Arial" panose="020B0604020202020204" pitchFamily="34" charset="0"/>
              <a:buChar char="•"/>
            </a:pPr>
            <a:r>
              <a:rPr lang="nl-NL" dirty="0"/>
              <a:t>Veel bedrijven trekken zich terug, onderzoeksmiddelen krimpen.</a:t>
            </a:r>
          </a:p>
          <a:p>
            <a:endParaRPr lang="nl-NL" dirty="0"/>
          </a:p>
          <a:p>
            <a:r>
              <a:rPr lang="nl-NL" b="1" dirty="0"/>
              <a:t>📊 Machine Learning komt op (1990s–2000s)</a:t>
            </a:r>
          </a:p>
          <a:p>
            <a:pPr marL="171450" indent="-171450">
              <a:buFont typeface="Arial" panose="020B0604020202020204" pitchFamily="34" charset="0"/>
              <a:buChar char="•"/>
            </a:pPr>
            <a:r>
              <a:rPr lang="nl-NL" dirty="0"/>
              <a:t>Meer focus op </a:t>
            </a:r>
            <a:r>
              <a:rPr lang="nl-NL" b="1" dirty="0"/>
              <a:t>statistiek en data</a:t>
            </a:r>
            <a:r>
              <a:rPr lang="nl-NL" dirty="0"/>
              <a:t> i.p.v. handgeschreven regels.</a:t>
            </a:r>
          </a:p>
          <a:p>
            <a:pPr marL="171450" indent="-171450">
              <a:buFont typeface="Arial" panose="020B0604020202020204" pitchFamily="34" charset="0"/>
              <a:buChar char="•"/>
            </a:pPr>
            <a:r>
              <a:rPr lang="nl-NL" dirty="0"/>
              <a:t>Belangrijke technieken: Support Vector Machines, </a:t>
            </a:r>
            <a:r>
              <a:rPr lang="nl-NL" dirty="0" err="1"/>
              <a:t>decision</a:t>
            </a:r>
            <a:r>
              <a:rPr lang="nl-NL" dirty="0"/>
              <a:t> trees, </a:t>
            </a:r>
            <a:r>
              <a:rPr lang="nl-NL" dirty="0" err="1"/>
              <a:t>Bayesian</a:t>
            </a:r>
            <a:r>
              <a:rPr lang="nl-NL" dirty="0"/>
              <a:t> netwerken.</a:t>
            </a:r>
          </a:p>
          <a:p>
            <a:pPr marL="171450" indent="-171450">
              <a:buFont typeface="Arial" panose="020B0604020202020204" pitchFamily="34" charset="0"/>
              <a:buChar char="•"/>
            </a:pPr>
            <a:r>
              <a:rPr lang="nl-NL" dirty="0"/>
              <a:t>AI wordt succesvoller in spraakherkenning, zoekmachines, aanbevelingssystemen.</a:t>
            </a:r>
          </a:p>
          <a:p>
            <a:endParaRPr lang="nl-NL" dirty="0"/>
          </a:p>
          <a:p>
            <a:r>
              <a:rPr lang="nl-NL" b="1" dirty="0"/>
              <a:t>🧠 Deep Learning revolutie (2010s)</a:t>
            </a:r>
          </a:p>
          <a:p>
            <a:pPr marL="171450" indent="-171450">
              <a:buFont typeface="Arial" panose="020B0604020202020204" pitchFamily="34" charset="0"/>
              <a:buChar char="•"/>
            </a:pPr>
            <a:r>
              <a:rPr lang="nl-NL" dirty="0"/>
              <a:t>Door snellere hardware (</a:t>
            </a:r>
            <a:r>
              <a:rPr lang="nl-NL" dirty="0" err="1"/>
              <a:t>GPU’s</a:t>
            </a:r>
            <a:r>
              <a:rPr lang="nl-NL" dirty="0"/>
              <a:t>) en big data worden </a:t>
            </a:r>
            <a:r>
              <a:rPr lang="nl-NL" b="1" dirty="0"/>
              <a:t>neurale netwerken met vele lagen</a:t>
            </a:r>
            <a:r>
              <a:rPr lang="nl-NL" dirty="0"/>
              <a:t> mogelijk.</a:t>
            </a:r>
          </a:p>
          <a:p>
            <a:pPr marL="171450" indent="-171450">
              <a:buFont typeface="Arial" panose="020B0604020202020204" pitchFamily="34" charset="0"/>
              <a:buChar char="•"/>
            </a:pPr>
            <a:r>
              <a:rPr lang="nl-NL" b="1" dirty="0"/>
              <a:t>2012 – </a:t>
            </a:r>
            <a:r>
              <a:rPr lang="nl-NL" b="1" dirty="0" err="1"/>
              <a:t>AlexNet</a:t>
            </a:r>
            <a:r>
              <a:rPr lang="nl-NL" dirty="0"/>
              <a:t> wint </a:t>
            </a:r>
            <a:r>
              <a:rPr lang="nl-NL" dirty="0" err="1"/>
              <a:t>ImageNet</a:t>
            </a:r>
            <a:r>
              <a:rPr lang="nl-NL" dirty="0"/>
              <a:t>-wedstrijd → doorbraak in computer </a:t>
            </a:r>
            <a:r>
              <a:rPr lang="nl-NL" dirty="0" err="1"/>
              <a:t>vision</a:t>
            </a:r>
            <a:r>
              <a:rPr lang="nl-NL" dirty="0"/>
              <a:t>.</a:t>
            </a:r>
          </a:p>
          <a:p>
            <a:pPr marL="171450" indent="-171450">
              <a:buFont typeface="Arial" panose="020B0604020202020204" pitchFamily="34" charset="0"/>
              <a:buChar char="•"/>
            </a:pPr>
            <a:r>
              <a:rPr lang="nl-NL" dirty="0"/>
              <a:t>Spraakassistenten (</a:t>
            </a:r>
            <a:r>
              <a:rPr lang="nl-NL" dirty="0" err="1"/>
              <a:t>Siri</a:t>
            </a:r>
            <a:r>
              <a:rPr lang="nl-NL" dirty="0"/>
              <a:t>, Alexa), automatische vertaling, zelfrijdende auto’s.</a:t>
            </a:r>
          </a:p>
          <a:p>
            <a:endParaRPr lang="nl-NL" dirty="0"/>
          </a:p>
          <a:p>
            <a:r>
              <a:rPr lang="nl-NL" b="1" dirty="0"/>
              <a:t>💡 Generatieve AI &amp; </a:t>
            </a:r>
            <a:r>
              <a:rPr lang="nl-NL" b="1" dirty="0" err="1"/>
              <a:t>LLM’s</a:t>
            </a:r>
            <a:r>
              <a:rPr lang="nl-NL" b="1" dirty="0"/>
              <a:t> (2020s)</a:t>
            </a:r>
          </a:p>
          <a:p>
            <a:pPr marL="171450" indent="-171450">
              <a:buFont typeface="Arial" panose="020B0604020202020204" pitchFamily="34" charset="0"/>
              <a:buChar char="•"/>
            </a:pPr>
            <a:r>
              <a:rPr lang="nl-NL" b="1" dirty="0" err="1"/>
              <a:t>Transformers</a:t>
            </a:r>
            <a:r>
              <a:rPr lang="nl-NL" b="1" dirty="0"/>
              <a:t> (2017, “Attention is </a:t>
            </a:r>
            <a:r>
              <a:rPr lang="nl-NL" b="1" dirty="0" err="1"/>
              <a:t>All</a:t>
            </a:r>
            <a:r>
              <a:rPr lang="nl-NL" b="1" dirty="0"/>
              <a:t> </a:t>
            </a:r>
            <a:r>
              <a:rPr lang="nl-NL" b="1" dirty="0" err="1"/>
              <a:t>You</a:t>
            </a:r>
            <a:r>
              <a:rPr lang="nl-NL" b="1" dirty="0"/>
              <a:t> Need”)</a:t>
            </a:r>
            <a:r>
              <a:rPr lang="nl-NL" dirty="0"/>
              <a:t> → basis van moderne taalmodellen.</a:t>
            </a:r>
          </a:p>
          <a:p>
            <a:pPr marL="171450" indent="-171450">
              <a:buFont typeface="Arial" panose="020B0604020202020204" pitchFamily="34" charset="0"/>
              <a:buChar char="•"/>
            </a:pPr>
            <a:r>
              <a:rPr lang="nl-NL" b="1" dirty="0"/>
              <a:t>GPT, BERT, DALL·E, </a:t>
            </a:r>
            <a:r>
              <a:rPr lang="nl-NL" b="1" dirty="0" err="1"/>
              <a:t>Stable</a:t>
            </a:r>
            <a:r>
              <a:rPr lang="nl-NL" b="1" dirty="0"/>
              <a:t> </a:t>
            </a:r>
            <a:r>
              <a:rPr lang="nl-NL" b="1" dirty="0" err="1"/>
              <a:t>Diffusion</a:t>
            </a:r>
            <a:r>
              <a:rPr lang="nl-NL" b="1" dirty="0"/>
              <a:t>, </a:t>
            </a:r>
            <a:r>
              <a:rPr lang="nl-NL" b="1" dirty="0" err="1"/>
              <a:t>MidJourney</a:t>
            </a:r>
            <a:r>
              <a:rPr lang="nl-NL" dirty="0"/>
              <a:t> → AI die tekst, beeld, code en meer kan genereren.</a:t>
            </a:r>
          </a:p>
          <a:p>
            <a:pPr marL="171450" indent="-171450">
              <a:buFont typeface="Arial" panose="020B0604020202020204" pitchFamily="34" charset="0"/>
              <a:buChar char="•"/>
            </a:pPr>
            <a:r>
              <a:rPr lang="nl-NL" dirty="0"/>
              <a:t>2022: </a:t>
            </a:r>
            <a:r>
              <a:rPr lang="nl-NL" dirty="0" err="1"/>
              <a:t>ChatGPT</a:t>
            </a:r>
            <a:r>
              <a:rPr lang="nl-NL" dirty="0"/>
              <a:t> maakt AI mainstream.</a:t>
            </a:r>
          </a:p>
          <a:p>
            <a:endParaRPr lang="nl-NL" dirty="0"/>
          </a:p>
          <a:p>
            <a:r>
              <a:rPr lang="nl-NL" b="1" dirty="0"/>
              <a:t>🚀 Vandaag en toekomst</a:t>
            </a:r>
          </a:p>
          <a:p>
            <a:pPr marL="171450" indent="-171450">
              <a:buFont typeface="Arial" panose="020B0604020202020204" pitchFamily="34" charset="0"/>
              <a:buChar char="•"/>
            </a:pPr>
            <a:r>
              <a:rPr lang="nl-NL" b="1" dirty="0"/>
              <a:t>AGI (</a:t>
            </a:r>
            <a:r>
              <a:rPr lang="nl-NL" b="1" dirty="0" err="1"/>
              <a:t>Artificial</a:t>
            </a:r>
            <a:r>
              <a:rPr lang="nl-NL" b="1" dirty="0"/>
              <a:t> General Intelligence)</a:t>
            </a:r>
            <a:r>
              <a:rPr lang="nl-NL" dirty="0"/>
              <a:t>: systemen die breed en mensachtig leren kunnen. Nog toekomstmuziek.</a:t>
            </a:r>
          </a:p>
          <a:p>
            <a:pPr marL="171450" indent="-171450">
              <a:buFont typeface="Arial" panose="020B0604020202020204" pitchFamily="34" charset="0"/>
              <a:buChar char="•"/>
            </a:pPr>
            <a:r>
              <a:rPr lang="nl-NL" b="1" dirty="0"/>
              <a:t>ASI (</a:t>
            </a:r>
            <a:r>
              <a:rPr lang="nl-NL" b="1" dirty="0" err="1"/>
              <a:t>Artificial</a:t>
            </a:r>
            <a:r>
              <a:rPr lang="nl-NL" b="1" dirty="0"/>
              <a:t> Superintelligence)</a:t>
            </a:r>
            <a:r>
              <a:rPr lang="nl-NL" dirty="0"/>
              <a:t>: speculatief, AI die mensen in alles voorbijstreeft.</a:t>
            </a:r>
          </a:p>
          <a:p>
            <a:pPr marL="171450" indent="-171450">
              <a:buFont typeface="Arial" panose="020B0604020202020204" pitchFamily="34" charset="0"/>
              <a:buChar char="•"/>
            </a:pPr>
            <a:r>
              <a:rPr lang="nl-NL" dirty="0"/>
              <a:t>Discussies: ethiek, bias, regelgeving, banen, veiligheid.</a:t>
            </a:r>
          </a:p>
          <a:p>
            <a:pPr marL="171450" indent="-171450">
              <a:buFont typeface="Arial" panose="020B0604020202020204" pitchFamily="34" charset="0"/>
              <a:buChar char="•"/>
            </a:pPr>
            <a:endParaRPr lang="nl-NL" dirty="0"/>
          </a:p>
          <a:p>
            <a:r>
              <a:rPr lang="nl-NL" dirty="0"/>
              <a:t>👉 In het kort:</a:t>
            </a:r>
            <a:br>
              <a:rPr lang="nl-NL" dirty="0"/>
            </a:br>
            <a:r>
              <a:rPr lang="nl-NL" dirty="0"/>
              <a:t>AI begon als symbolische logica, kende diepe dalen (AI-winters), herrees dankzij machine </a:t>
            </a:r>
            <a:r>
              <a:rPr lang="nl-NL" dirty="0" err="1"/>
              <a:t>learning</a:t>
            </a:r>
            <a:r>
              <a:rPr lang="nl-NL" dirty="0"/>
              <a:t>, en beleeft nu een explosie dankzij </a:t>
            </a:r>
            <a:r>
              <a:rPr lang="nl-NL" dirty="0" err="1"/>
              <a:t>deep</a:t>
            </a:r>
            <a:r>
              <a:rPr lang="nl-NL" dirty="0"/>
              <a:t> </a:t>
            </a:r>
            <a:r>
              <a:rPr lang="nl-NL" dirty="0" err="1"/>
              <a:t>learning</a:t>
            </a:r>
            <a:r>
              <a:rPr lang="nl-NL" dirty="0"/>
              <a:t> en generatieve modellen.</a:t>
            </a:r>
          </a:p>
          <a:p>
            <a:endParaRPr lang="nl-NL" b="0" dirty="0"/>
          </a:p>
          <a:p>
            <a:endParaRPr lang="nl-NL" b="0" dirty="0"/>
          </a:p>
          <a:p>
            <a:r>
              <a:rPr lang="nl-NL" b="1" dirty="0"/>
              <a:t>AGI</a:t>
            </a:r>
            <a:r>
              <a:rPr lang="nl-NL" dirty="0"/>
              <a:t> staat voor </a:t>
            </a:r>
            <a:r>
              <a:rPr lang="nl-NL" b="1" dirty="0" err="1"/>
              <a:t>Artificial</a:t>
            </a:r>
            <a:r>
              <a:rPr lang="nl-NL" b="1" dirty="0"/>
              <a:t> General Intelligence</a:t>
            </a:r>
            <a:r>
              <a:rPr lang="nl-NL" dirty="0"/>
              <a:t> (in het Nederlands vaak: </a:t>
            </a:r>
            <a:r>
              <a:rPr lang="nl-NL" i="1" dirty="0"/>
              <a:t>algemene kunstmatige intelligentie</a:t>
            </a:r>
            <a:r>
              <a:rPr lang="nl-NL" dirty="0"/>
              <a:t>).</a:t>
            </a:r>
          </a:p>
          <a:p>
            <a:endParaRPr lang="nl-NL" dirty="0"/>
          </a:p>
          <a:p>
            <a:r>
              <a:rPr lang="nl-NL" b="1" dirty="0"/>
              <a:t>📌 Definitie</a:t>
            </a:r>
          </a:p>
          <a:p>
            <a:r>
              <a:rPr lang="nl-NL" b="1" dirty="0"/>
              <a:t>AGI is een hypothetische vorm van AI die in staat is om </a:t>
            </a:r>
            <a:r>
              <a:rPr lang="nl-NL" b="1" i="1" dirty="0"/>
              <a:t>net als een mens</a:t>
            </a:r>
            <a:r>
              <a:rPr lang="nl-NL" b="1" dirty="0"/>
              <a:t> te redeneren, leren en problemen op te lossen in allerlei verschillende domeinen, zonder dat het speciaal voor één taak geprogrammeerd of getraind is.</a:t>
            </a:r>
            <a:endParaRPr lang="nl-NL" dirty="0"/>
          </a:p>
          <a:p>
            <a:endParaRPr lang="nl-NL" dirty="0"/>
          </a:p>
          <a:p>
            <a:r>
              <a:rPr lang="nl-NL" dirty="0"/>
              <a:t>Het is dus </a:t>
            </a:r>
            <a:r>
              <a:rPr lang="nl-NL" b="1" dirty="0"/>
              <a:t>niet beperkt tot één specifieke taak</a:t>
            </a:r>
            <a:r>
              <a:rPr lang="nl-NL" dirty="0"/>
              <a:t> (zoals spraakherkenning of schaken), maar kan kennis en vaardigheden flexibel toepassen op nieuwe, onbekende situaties.</a:t>
            </a:r>
          </a:p>
          <a:p>
            <a:endParaRPr lang="nl-NL" dirty="0"/>
          </a:p>
          <a:p>
            <a:r>
              <a:rPr lang="nl-NL" b="1" dirty="0"/>
              <a:t>🔹 Verschil met huidige AI (</a:t>
            </a:r>
            <a:r>
              <a:rPr lang="nl-NL" b="1" dirty="0" err="1"/>
              <a:t>Narrow</a:t>
            </a:r>
            <a:r>
              <a:rPr lang="nl-NL" b="1" dirty="0"/>
              <a:t> AI)</a:t>
            </a:r>
          </a:p>
          <a:p>
            <a:r>
              <a:rPr lang="nl-NL" b="1" dirty="0" err="1"/>
              <a:t>Narrow</a:t>
            </a:r>
            <a:r>
              <a:rPr lang="nl-NL" b="1" dirty="0"/>
              <a:t> AI (zwakke AI):</a:t>
            </a:r>
            <a:br>
              <a:rPr lang="nl-NL" dirty="0"/>
            </a:br>
            <a:r>
              <a:rPr lang="nl-NL" dirty="0"/>
              <a:t>AI die goed is in één taak, maar niet kan "doordenken".</a:t>
            </a:r>
            <a:br>
              <a:rPr lang="nl-NL" dirty="0"/>
            </a:br>
            <a:r>
              <a:rPr lang="nl-NL" dirty="0"/>
              <a:t>👉 Voorbeeld: </a:t>
            </a:r>
            <a:r>
              <a:rPr lang="nl-NL" dirty="0" err="1"/>
              <a:t>ChatGPT</a:t>
            </a:r>
            <a:r>
              <a:rPr lang="nl-NL" dirty="0"/>
              <a:t> (taal), </a:t>
            </a:r>
            <a:r>
              <a:rPr lang="nl-NL" dirty="0" err="1"/>
              <a:t>AlphaGo</a:t>
            </a:r>
            <a:r>
              <a:rPr lang="nl-NL" dirty="0"/>
              <a:t> (spel), gezichtsherkenning.</a:t>
            </a:r>
          </a:p>
          <a:p>
            <a:endParaRPr lang="nl-NL" dirty="0"/>
          </a:p>
          <a:p>
            <a:r>
              <a:rPr lang="nl-NL" b="1" dirty="0"/>
              <a:t>AGI (sterke AI):</a:t>
            </a:r>
            <a:br>
              <a:rPr lang="nl-NL" dirty="0"/>
            </a:br>
            <a:r>
              <a:rPr lang="nl-NL" dirty="0"/>
              <a:t>Kan leren, plannen, redeneren en kennis generaliseren.</a:t>
            </a:r>
            <a:br>
              <a:rPr lang="nl-NL" dirty="0"/>
            </a:br>
            <a:r>
              <a:rPr lang="nl-NL" dirty="0"/>
              <a:t>👉 Stel: een AGI leert schaken, en kan daarna zonder extra training ook dammen of een nieuw spel leren begrijpen.</a:t>
            </a:r>
          </a:p>
          <a:p>
            <a:endParaRPr lang="nl-NL" dirty="0"/>
          </a:p>
          <a:p>
            <a:r>
              <a:rPr lang="nl-NL" b="1" dirty="0"/>
              <a:t>🔹 Mogelijke kenmerken van AGI</a:t>
            </a:r>
          </a:p>
          <a:p>
            <a:r>
              <a:rPr lang="nl-NL" b="1" dirty="0"/>
              <a:t>Zelf-leren</a:t>
            </a:r>
            <a:r>
              <a:rPr lang="nl-NL" dirty="0"/>
              <a:t>: kan nieuwe taken oppakken zonder aparte datasets.</a:t>
            </a:r>
          </a:p>
          <a:p>
            <a:r>
              <a:rPr lang="nl-NL" b="1" dirty="0"/>
              <a:t>Redeneren</a:t>
            </a:r>
            <a:r>
              <a:rPr lang="nl-NL" dirty="0"/>
              <a:t>: kan logica toepassen om problemen op te lossen.</a:t>
            </a:r>
          </a:p>
          <a:p>
            <a:r>
              <a:rPr lang="nl-NL" b="1" dirty="0"/>
              <a:t>Contextbegrip</a:t>
            </a:r>
            <a:r>
              <a:rPr lang="nl-NL" dirty="0"/>
              <a:t>: kan complexe situaties begrijpen, inclusief sociale en emotionele context.</a:t>
            </a:r>
          </a:p>
          <a:p>
            <a:r>
              <a:rPr lang="nl-NL" b="1" dirty="0"/>
              <a:t>Flexibiliteit</a:t>
            </a:r>
            <a:r>
              <a:rPr lang="nl-NL" dirty="0"/>
              <a:t>: kan van domein wisselen (bv. van geneeskunde naar koken).</a:t>
            </a:r>
          </a:p>
          <a:p>
            <a:endParaRPr lang="nl-NL" dirty="0"/>
          </a:p>
          <a:p>
            <a:r>
              <a:rPr lang="nl-NL" b="1" dirty="0"/>
              <a:t>🔹 Status vandaag</a:t>
            </a:r>
          </a:p>
          <a:p>
            <a:r>
              <a:rPr lang="nl-NL" dirty="0"/>
              <a:t>AGI bestaat </a:t>
            </a:r>
            <a:r>
              <a:rPr lang="nl-NL" b="1" dirty="0"/>
              <a:t>nog niet</a:t>
            </a:r>
            <a:r>
              <a:rPr lang="nl-NL" dirty="0"/>
              <a:t>.</a:t>
            </a:r>
          </a:p>
          <a:p>
            <a:r>
              <a:rPr lang="nl-NL" dirty="0"/>
              <a:t>Alle huidige AI (waaronder ikzelf) valt onder </a:t>
            </a:r>
            <a:r>
              <a:rPr lang="nl-NL" b="1" dirty="0" err="1"/>
              <a:t>Narrow</a:t>
            </a:r>
            <a:r>
              <a:rPr lang="nl-NL" b="1" dirty="0"/>
              <a:t> AI</a:t>
            </a:r>
            <a:r>
              <a:rPr lang="nl-NL" dirty="0"/>
              <a:t>.</a:t>
            </a:r>
          </a:p>
          <a:p>
            <a:r>
              <a:rPr lang="nl-NL" dirty="0"/>
              <a:t>Onderzoekers discussiëren fel over:</a:t>
            </a:r>
          </a:p>
          <a:p>
            <a:pPr lvl="1"/>
            <a:r>
              <a:rPr lang="nl-NL" i="1" dirty="0"/>
              <a:t>Wanneer AGI mogelijk wordt</a:t>
            </a:r>
            <a:r>
              <a:rPr lang="nl-NL" dirty="0"/>
              <a:t> (sommigen denken decennia, anderen twijfelen of het ooit lukt).</a:t>
            </a:r>
          </a:p>
          <a:p>
            <a:pPr lvl="1"/>
            <a:r>
              <a:rPr lang="nl-NL" i="1" dirty="0"/>
              <a:t>Hoe we het veilig en ethisch kunnen ontwikkelen</a:t>
            </a:r>
            <a:r>
              <a:rPr lang="nl-NL" dirty="0"/>
              <a:t> (want AGI zou enorme impact hebben).</a:t>
            </a:r>
          </a:p>
          <a:p>
            <a:pPr lvl="1"/>
            <a:endParaRPr lang="nl-NL" dirty="0"/>
          </a:p>
          <a:p>
            <a:r>
              <a:rPr lang="nl-NL" b="1" dirty="0"/>
              <a:t>🔹 Toekomst en risico’s</a:t>
            </a:r>
          </a:p>
          <a:p>
            <a:r>
              <a:rPr lang="nl-NL" b="1" dirty="0"/>
              <a:t>Kansen:</a:t>
            </a:r>
            <a:r>
              <a:rPr lang="nl-NL" dirty="0"/>
              <a:t> medische doorbraken, efficiëntere wetenschap, hulp bij complexe wereldproblemen.</a:t>
            </a:r>
          </a:p>
          <a:p>
            <a:r>
              <a:rPr lang="nl-NL" b="1" dirty="0"/>
              <a:t>Risico’s:</a:t>
            </a:r>
            <a:r>
              <a:rPr lang="nl-NL" dirty="0"/>
              <a:t> controleverlies, verkeerde doelen (AI die iets “te goed” uitvoert), ongelijkheid of machtsmisbruik.</a:t>
            </a:r>
          </a:p>
          <a:p>
            <a:endParaRPr lang="nl-NL" dirty="0"/>
          </a:p>
          <a:p>
            <a:r>
              <a:rPr lang="nl-NL" dirty="0"/>
              <a:t>👉 </a:t>
            </a:r>
            <a:r>
              <a:rPr lang="nl-NL" b="1" dirty="0"/>
              <a:t>Kort gezegd:</a:t>
            </a:r>
            <a:br>
              <a:rPr lang="nl-NL" dirty="0"/>
            </a:br>
            <a:r>
              <a:rPr lang="nl-NL" b="1" dirty="0"/>
              <a:t>AGI = een AI die kan denken, leren en redeneren als een mens, in alle domeinen.</a:t>
            </a:r>
            <a:br>
              <a:rPr lang="nl-NL" dirty="0"/>
            </a:br>
            <a:r>
              <a:rPr lang="nl-NL" dirty="0"/>
              <a:t>We zitten er nog niet, maar veel onderzoekers werken eraan en denken na over de gevolgen.</a:t>
            </a:r>
          </a:p>
          <a:p>
            <a:endParaRPr lang="nl-NL" dirty="0"/>
          </a:p>
          <a:p>
            <a:r>
              <a:rPr lang="nl-NL" b="1" dirty="0"/>
              <a:t>📌 Definitie ASI (</a:t>
            </a:r>
            <a:r>
              <a:rPr lang="nl-NL" b="1" dirty="0" err="1"/>
              <a:t>Artificial</a:t>
            </a:r>
            <a:r>
              <a:rPr lang="nl-NL" b="1" dirty="0"/>
              <a:t> </a:t>
            </a:r>
            <a:r>
              <a:rPr lang="nl-NL" b="1" dirty="0" err="1"/>
              <a:t>SuperIntelligence</a:t>
            </a:r>
            <a:r>
              <a:rPr lang="nl-NL" b="1" dirty="0"/>
              <a:t>)</a:t>
            </a:r>
          </a:p>
          <a:p>
            <a:r>
              <a:rPr lang="nl-NL" b="1" dirty="0"/>
              <a:t>ASI</a:t>
            </a:r>
            <a:r>
              <a:rPr lang="nl-NL" dirty="0"/>
              <a:t> staat voor </a:t>
            </a:r>
            <a:r>
              <a:rPr lang="nl-NL" b="1" dirty="0" err="1"/>
              <a:t>Artificial</a:t>
            </a:r>
            <a:r>
              <a:rPr lang="nl-NL" b="1" dirty="0"/>
              <a:t> Superintelligence</a:t>
            </a:r>
            <a:r>
              <a:rPr lang="nl-NL" dirty="0"/>
              <a:t> (</a:t>
            </a:r>
            <a:r>
              <a:rPr lang="nl-NL" i="1" dirty="0"/>
              <a:t>kunstmatige superintelligentie</a:t>
            </a:r>
            <a:r>
              <a:rPr lang="nl-NL" dirty="0"/>
              <a:t>).</a:t>
            </a:r>
          </a:p>
          <a:p>
            <a:r>
              <a:rPr lang="nl-NL" b="1" dirty="0"/>
              <a:t>ASI is een hypothetische vorm van AI die de menselijke intelligentie op </a:t>
            </a:r>
            <a:r>
              <a:rPr lang="nl-NL" b="1" i="1" dirty="0"/>
              <a:t>alle gebieden</a:t>
            </a:r>
            <a:r>
              <a:rPr lang="nl-NL" b="1" dirty="0"/>
              <a:t> overstijgt — niet alleen in snelheid en geheugen, maar ook in creativiteit, sociale vaardigheden, en probleemoplossend vermogen.</a:t>
            </a:r>
          </a:p>
          <a:p>
            <a:endParaRPr lang="nl-NL" dirty="0"/>
          </a:p>
          <a:p>
            <a:r>
              <a:rPr lang="nl-NL" b="1" dirty="0"/>
              <a:t>🔹 Vergelijking</a:t>
            </a:r>
          </a:p>
          <a:p>
            <a:r>
              <a:rPr lang="nl-NL" b="1" dirty="0" err="1"/>
              <a:t>Narrow</a:t>
            </a:r>
            <a:r>
              <a:rPr lang="nl-NL" b="1" dirty="0"/>
              <a:t> AI (zwakke AI):</a:t>
            </a:r>
            <a:r>
              <a:rPr lang="nl-NL" dirty="0"/>
              <a:t> kan één taak heel goed (bv. </a:t>
            </a:r>
            <a:r>
              <a:rPr lang="nl-NL" dirty="0" err="1"/>
              <a:t>ChatGPT</a:t>
            </a:r>
            <a:r>
              <a:rPr lang="nl-NL" dirty="0"/>
              <a:t>, gezichtsherkenning).</a:t>
            </a:r>
          </a:p>
          <a:p>
            <a:r>
              <a:rPr lang="nl-NL" b="1" dirty="0"/>
              <a:t>AGI (algemene AI):</a:t>
            </a:r>
            <a:r>
              <a:rPr lang="nl-NL" dirty="0"/>
              <a:t> kan leren en redeneren op menselijk niveau, in allerlei domeinen.</a:t>
            </a:r>
          </a:p>
          <a:p>
            <a:r>
              <a:rPr lang="nl-NL" b="1" dirty="0"/>
              <a:t>ASI (superintelligentie):</a:t>
            </a:r>
            <a:r>
              <a:rPr lang="nl-NL" dirty="0"/>
              <a:t> gaat </a:t>
            </a:r>
            <a:r>
              <a:rPr lang="nl-NL" i="1" dirty="0"/>
              <a:t>ver voorbij</a:t>
            </a:r>
            <a:r>
              <a:rPr lang="nl-NL" dirty="0"/>
              <a:t> menselijke capaciteiten in alle opzichten.</a:t>
            </a:r>
          </a:p>
          <a:p>
            <a:endParaRPr lang="nl-NL" dirty="0"/>
          </a:p>
          <a:p>
            <a:r>
              <a:rPr lang="nl-NL" b="1" dirty="0"/>
              <a:t>🔹 Kenmerken van ASI</a:t>
            </a:r>
          </a:p>
          <a:p>
            <a:r>
              <a:rPr lang="nl-NL" b="1" dirty="0"/>
              <a:t>Exponentiële snelheid</a:t>
            </a:r>
            <a:r>
              <a:rPr lang="nl-NL" dirty="0"/>
              <a:t>: kan miljarden keer sneller redeneren dan mensen.</a:t>
            </a:r>
          </a:p>
          <a:p>
            <a:r>
              <a:rPr lang="nl-NL" b="1" dirty="0"/>
              <a:t>Perfect geheugen</a:t>
            </a:r>
            <a:r>
              <a:rPr lang="nl-NL" dirty="0"/>
              <a:t>: vergeet nooit en kan alle informatie direct oproepen.</a:t>
            </a:r>
          </a:p>
          <a:p>
            <a:r>
              <a:rPr lang="nl-NL" b="1" dirty="0"/>
              <a:t>Creativiteit</a:t>
            </a:r>
            <a:r>
              <a:rPr lang="nl-NL" dirty="0"/>
              <a:t>: zou nieuwe kunst, wetenschap en technologie kunnen ontwikkelen.</a:t>
            </a:r>
          </a:p>
          <a:p>
            <a:r>
              <a:rPr lang="nl-NL" b="1" dirty="0"/>
              <a:t>Zelfverbetering</a:t>
            </a:r>
            <a:r>
              <a:rPr lang="nl-NL" dirty="0"/>
              <a:t>: kan zichzelf upgraden en slimmer maken zonder menselijke hulp.</a:t>
            </a:r>
          </a:p>
          <a:p>
            <a:r>
              <a:rPr lang="nl-NL" b="1" dirty="0"/>
              <a:t>Emotioneel &amp; sociaal begrip</a:t>
            </a:r>
            <a:r>
              <a:rPr lang="nl-NL" dirty="0"/>
              <a:t>: mogelijk zelfs beter dan mensen.</a:t>
            </a:r>
          </a:p>
          <a:p>
            <a:endParaRPr lang="nl-NL" dirty="0"/>
          </a:p>
          <a:p>
            <a:r>
              <a:rPr lang="nl-NL" b="1" dirty="0"/>
              <a:t>🔹 Status vandaag</a:t>
            </a:r>
          </a:p>
          <a:p>
            <a:r>
              <a:rPr lang="nl-NL" b="1" dirty="0"/>
              <a:t>ASI bestaat (nog) niet</a:t>
            </a:r>
            <a:r>
              <a:rPr lang="nl-NL" dirty="0"/>
              <a:t> — het is een theoretisch concept.</a:t>
            </a:r>
          </a:p>
          <a:p>
            <a:r>
              <a:rPr lang="nl-NL" dirty="0"/>
              <a:t>Onderzoekers zijn verdeeld: sommigen denken dat het misschien deze eeuw kan ontstaan, anderen twijfelen of het ooit haalbaar is.</a:t>
            </a:r>
          </a:p>
          <a:p>
            <a:endParaRPr lang="nl-NL" dirty="0"/>
          </a:p>
          <a:p>
            <a:r>
              <a:rPr lang="nl-NL" b="1" dirty="0"/>
              <a:t>🔹 Kansen en risico’s</a:t>
            </a:r>
          </a:p>
          <a:p>
            <a:r>
              <a:rPr lang="nl-NL" b="1" dirty="0"/>
              <a:t>Kansen:</a:t>
            </a:r>
            <a:r>
              <a:rPr lang="nl-NL" dirty="0"/>
              <a:t> enorme doorbraken in geneeskunde, klimaatoplossingen, ruimtevaart, wetenschap.</a:t>
            </a:r>
          </a:p>
          <a:p>
            <a:r>
              <a:rPr lang="nl-NL" b="1" dirty="0"/>
              <a:t>Risico’s:</a:t>
            </a:r>
            <a:endParaRPr lang="nl-NL" dirty="0"/>
          </a:p>
          <a:p>
            <a:pPr lvl="1"/>
            <a:r>
              <a:rPr lang="nl-NL" dirty="0"/>
              <a:t>Controleverlies (AI die doelen volgt die niet overeenkomen met menselijke waarden).</a:t>
            </a:r>
          </a:p>
          <a:p>
            <a:pPr lvl="1"/>
            <a:r>
              <a:rPr lang="nl-NL" dirty="0"/>
              <a:t>Machtsevenwicht verschuift (landen of bedrijven die ASI hebben krijgen enorme voordelen).</a:t>
            </a:r>
          </a:p>
          <a:p>
            <a:pPr lvl="1"/>
            <a:r>
              <a:rPr lang="nl-NL" i="1" dirty="0"/>
              <a:t>Existentiële risico’s</a:t>
            </a:r>
            <a:r>
              <a:rPr lang="nl-NL" dirty="0"/>
              <a:t> (scenario’s waarin mensen de controle verliezen over hun eigen toekomst).</a:t>
            </a:r>
          </a:p>
          <a:p>
            <a:pPr lvl="1"/>
            <a:endParaRPr lang="nl-NL" dirty="0"/>
          </a:p>
          <a:p>
            <a:r>
              <a:rPr lang="nl-NL" b="1" dirty="0"/>
              <a:t>📊 Samenvatting</a:t>
            </a:r>
          </a:p>
          <a:p>
            <a:r>
              <a:rPr lang="nl-NL" dirty="0"/>
              <a:t>Niveau		Omschrijving			Voorbeeld (nu of toekomst)</a:t>
            </a:r>
          </a:p>
          <a:p>
            <a:r>
              <a:rPr lang="nl-NL" b="1" dirty="0" err="1"/>
              <a:t>Narrow</a:t>
            </a:r>
            <a:r>
              <a:rPr lang="nl-NL" b="1" dirty="0"/>
              <a:t> AI		</a:t>
            </a:r>
            <a:r>
              <a:rPr lang="nl-NL" dirty="0"/>
              <a:t>Gespecialiseerd in één taak		</a:t>
            </a:r>
            <a:r>
              <a:rPr lang="nl-NL" dirty="0" err="1"/>
              <a:t>Siri</a:t>
            </a:r>
            <a:r>
              <a:rPr lang="nl-NL" dirty="0"/>
              <a:t>, </a:t>
            </a:r>
            <a:r>
              <a:rPr lang="nl-NL" dirty="0" err="1"/>
              <a:t>ChatGPT</a:t>
            </a:r>
            <a:r>
              <a:rPr lang="nl-NL" dirty="0"/>
              <a:t>, </a:t>
            </a:r>
            <a:r>
              <a:rPr lang="nl-NL" dirty="0" err="1"/>
              <a:t>AlphaGo</a:t>
            </a:r>
            <a:endParaRPr lang="nl-NL" dirty="0"/>
          </a:p>
          <a:p>
            <a:r>
              <a:rPr lang="nl-NL" b="1" dirty="0"/>
              <a:t>AGI		</a:t>
            </a:r>
            <a:r>
              <a:rPr lang="nl-NL" dirty="0" err="1"/>
              <a:t>Mens-achtige</a:t>
            </a:r>
            <a:r>
              <a:rPr lang="nl-NL" dirty="0"/>
              <a:t> intelligentie in alle domeinen	</a:t>
            </a:r>
            <a:r>
              <a:rPr lang="nl-NL" i="1" dirty="0"/>
              <a:t>Bestaat nog niet</a:t>
            </a:r>
          </a:p>
          <a:p>
            <a:r>
              <a:rPr lang="nl-NL" b="1" dirty="0"/>
              <a:t>ASI		</a:t>
            </a:r>
            <a:r>
              <a:rPr lang="nl-NL" dirty="0"/>
              <a:t>Slimmer dan alle mensen op álle gebieden	</a:t>
            </a:r>
            <a:r>
              <a:rPr lang="nl-NL" i="1" dirty="0"/>
              <a:t>Hypothetisch, toekomstbeeld</a:t>
            </a:r>
          </a:p>
          <a:p>
            <a:endParaRPr lang="nl-NL" dirty="0"/>
          </a:p>
          <a:p>
            <a:r>
              <a:rPr lang="nl-NL" dirty="0"/>
              <a:t>👉 Dus kort gezegd:</a:t>
            </a:r>
            <a:br>
              <a:rPr lang="nl-NL" dirty="0"/>
            </a:br>
            <a:r>
              <a:rPr lang="nl-NL" b="1" dirty="0"/>
              <a:t>ASI is de denkbeeldige “superintelligente AI” die ons in alles overtreft.</a:t>
            </a:r>
            <a:r>
              <a:rPr lang="nl-NL" dirty="0"/>
              <a:t> </a:t>
            </a:r>
          </a:p>
          <a:p>
            <a:r>
              <a:rPr lang="nl-NL" dirty="0"/>
              <a:t>Het is vooral onderwerp van toekomstonderzoek, filosofie en AI-ethiek.</a:t>
            </a:r>
          </a:p>
          <a:p>
            <a:endParaRPr lang="nl-NL" dirty="0"/>
          </a:p>
          <a:p>
            <a:endParaRPr lang="nl-NL" dirty="0"/>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22</a:t>
            </a:fld>
            <a:endParaRPr lang="nl-NL"/>
          </a:p>
        </p:txBody>
      </p:sp>
    </p:spTree>
    <p:extLst>
      <p:ext uri="{BB962C8B-B14F-4D97-AF65-F5344CB8AC3E}">
        <p14:creationId xmlns:p14="http://schemas.microsoft.com/office/powerpoint/2010/main" val="3017488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Welk beroemd persoon die veel invloed heeft of heeft gehad op de digitale toekomst zijn deze personen:</a:t>
            </a:r>
          </a:p>
          <a:p>
            <a:endParaRPr lang="nl-NL" dirty="0"/>
          </a:p>
          <a:p>
            <a:r>
              <a:rPr lang="nl-NL" dirty="0"/>
              <a:t>Bill Gates</a:t>
            </a:r>
          </a:p>
          <a:p>
            <a:r>
              <a:rPr lang="nl-NL" dirty="0"/>
              <a:t>Steve Jobs</a:t>
            </a:r>
          </a:p>
          <a:p>
            <a:r>
              <a:rPr lang="nl-NL" dirty="0"/>
              <a:t>Jen-</a:t>
            </a:r>
            <a:r>
              <a:rPr lang="nl-NL" dirty="0" err="1"/>
              <a:t>Hsun</a:t>
            </a:r>
            <a:r>
              <a:rPr lang="nl-NL" dirty="0"/>
              <a:t> </a:t>
            </a:r>
            <a:r>
              <a:rPr lang="nl-NL" dirty="0" err="1"/>
              <a:t>Huang</a:t>
            </a:r>
            <a:endParaRPr lang="nl-NL" dirty="0"/>
          </a:p>
          <a:p>
            <a:r>
              <a:rPr lang="nl-NL" dirty="0" err="1"/>
              <a:t>Elon</a:t>
            </a:r>
            <a:r>
              <a:rPr lang="nl-NL" dirty="0"/>
              <a:t> </a:t>
            </a:r>
            <a:r>
              <a:rPr lang="nl-NL" dirty="0" err="1"/>
              <a:t>Musk</a:t>
            </a:r>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23</a:t>
            </a:fld>
            <a:endParaRPr lang="nl-NL"/>
          </a:p>
        </p:txBody>
      </p:sp>
    </p:spTree>
    <p:extLst>
      <p:ext uri="{BB962C8B-B14F-4D97-AF65-F5344CB8AC3E}">
        <p14:creationId xmlns:p14="http://schemas.microsoft.com/office/powerpoint/2010/main" val="13546049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Stapsgewijs overzicht van de AI-verordening</a:t>
            </a:r>
          </a:p>
          <a:p>
            <a:r>
              <a:rPr lang="nl-NL" dirty="0"/>
              <a:t>De AI-verordening is een nieuwe Europese wet die ervoor zorgt dat kunstmatige intelligentie (AI) veilig, betrouwbaar en eerlijk wordt gebruikt.</a:t>
            </a:r>
          </a:p>
          <a:p>
            <a:r>
              <a:rPr lang="nl-NL" dirty="0"/>
              <a:t>Hier vind je een overzicht van de belangrijkste stappen.</a:t>
            </a:r>
          </a:p>
          <a:p>
            <a:endParaRPr lang="nl-NL" dirty="0"/>
          </a:p>
          <a:p>
            <a:r>
              <a:rPr lang="nl-NL" b="1" dirty="0"/>
              <a:t>Inwerking </a:t>
            </a:r>
            <a:r>
              <a:rPr lang="nl-NL" b="1" dirty="0" err="1"/>
              <a:t>treding</a:t>
            </a:r>
            <a:r>
              <a:rPr lang="nl-NL" b="1" dirty="0"/>
              <a:t> (1-8-2024)</a:t>
            </a:r>
          </a:p>
          <a:p>
            <a:r>
              <a:rPr lang="nl-NL" dirty="0"/>
              <a:t>De AI-verordening is officieel </a:t>
            </a:r>
            <a:r>
              <a:rPr lang="nl-NL" dirty="0" err="1"/>
              <a:t>gebonnen</a:t>
            </a:r>
            <a:r>
              <a:rPr lang="nl-NL" dirty="0"/>
              <a:t>. Dit betekent dat de regels er zijn, maar nog niet allemaal direct gelden. De invoering  gebeurt in fases om bedrijven en organisaties de tijd te geven zich aan te passen.</a:t>
            </a:r>
          </a:p>
          <a:p>
            <a:endParaRPr lang="nl-NL" dirty="0"/>
          </a:p>
          <a:p>
            <a:r>
              <a:rPr lang="nl-NL" b="1" dirty="0"/>
              <a:t>Februari 2025</a:t>
            </a:r>
          </a:p>
          <a:p>
            <a:pPr marL="228600" indent="-228600">
              <a:buAutoNum type="arabicPeriod"/>
            </a:pPr>
            <a:r>
              <a:rPr lang="nl-NL" dirty="0"/>
              <a:t>Iedereen die met AI werkt moet voldoende kennis hebben.</a:t>
            </a:r>
          </a:p>
          <a:p>
            <a:pPr marL="228600" indent="-228600">
              <a:buAutoNum type="arabicPeriod"/>
            </a:pPr>
            <a:r>
              <a:rPr lang="nl-NL" dirty="0"/>
              <a:t>Sommige AI-toepassingen worden verboden omdat ze gevaarlijk of onethisch zijn</a:t>
            </a:r>
          </a:p>
          <a:p>
            <a:pPr marL="0" indent="0">
              <a:buNone/>
            </a:pPr>
            <a:endParaRPr lang="nl-NL" dirty="0"/>
          </a:p>
          <a:p>
            <a:pPr marL="0" indent="0">
              <a:buNone/>
            </a:pPr>
            <a:r>
              <a:rPr lang="nl-NL" dirty="0"/>
              <a:t>Voorbeelden zijn:</a:t>
            </a:r>
          </a:p>
          <a:p>
            <a:pPr marL="171450" indent="-171450">
              <a:buFontTx/>
              <a:buChar char="-"/>
            </a:pPr>
            <a:r>
              <a:rPr lang="nl-NL" dirty="0"/>
              <a:t>Social scoring: Mensen een score geven op basis van hun gedrag of gegevens, zoals in sommige landen gebeurt (China)</a:t>
            </a:r>
          </a:p>
          <a:p>
            <a:pPr marL="171450" indent="-171450">
              <a:buFontTx/>
              <a:buChar char="-"/>
            </a:pPr>
            <a:r>
              <a:rPr lang="nl-NL" dirty="0"/>
              <a:t>AI die mensen kan manipuleren of schadelijk gedrag aanmoedigt.</a:t>
            </a:r>
          </a:p>
          <a:p>
            <a:pPr marL="171450" indent="-171450">
              <a:buFontTx/>
              <a:buChar char="-"/>
            </a:pPr>
            <a:endParaRPr lang="nl-NL" dirty="0"/>
          </a:p>
          <a:p>
            <a:pPr marL="0" indent="0">
              <a:buFontTx/>
              <a:buNone/>
            </a:pPr>
            <a:r>
              <a:rPr lang="nl-NL" b="1" dirty="0"/>
              <a:t>Regels voor Hoog-risico AI (augustus 2026)</a:t>
            </a:r>
          </a:p>
          <a:p>
            <a:pPr marL="0" indent="0">
              <a:buFontTx/>
              <a:buNone/>
            </a:pPr>
            <a:r>
              <a:rPr lang="nl-NL" dirty="0"/>
              <a:t>AI-systemen met een groot risico voor mensen krijgen strenge regels. Deze systemen worden bijvoorbeeld gebruikt:</a:t>
            </a:r>
          </a:p>
          <a:p>
            <a:pPr marL="171450" indent="-171450">
              <a:buFontTx/>
              <a:buChar char="-"/>
            </a:pPr>
            <a:r>
              <a:rPr lang="nl-NL" dirty="0"/>
              <a:t>In de gezondheidszorg, zoals AI die helpt bij diagnoses</a:t>
            </a:r>
          </a:p>
          <a:p>
            <a:pPr marL="171450" indent="-171450">
              <a:buFontTx/>
              <a:buChar char="-"/>
            </a:pPr>
            <a:r>
              <a:rPr lang="nl-NL" dirty="0"/>
              <a:t>Op de arbeidsmarkt, bijvoorbeeld AI die bepaalt wie wordt aangenomen</a:t>
            </a:r>
          </a:p>
          <a:p>
            <a:pPr marL="171450" indent="-171450">
              <a:buFontTx/>
              <a:buChar char="-"/>
            </a:pPr>
            <a:r>
              <a:rPr lang="nl-NL" dirty="0"/>
              <a:t>In financiële diensten, zoals het beoordelen van kredietaanvragen</a:t>
            </a:r>
          </a:p>
          <a:p>
            <a:pPr marL="0" indent="0">
              <a:buFontTx/>
              <a:buNone/>
            </a:pPr>
            <a:endParaRPr lang="nl-NL" dirty="0"/>
          </a:p>
          <a:p>
            <a:pPr marL="0" indent="0">
              <a:buFontTx/>
              <a:buNone/>
            </a:pPr>
            <a:r>
              <a:rPr lang="nl-NL" b="1" dirty="0"/>
              <a:t>Volledige AI-verordening (augustus 2027)</a:t>
            </a:r>
          </a:p>
          <a:p>
            <a:pPr marL="0" indent="0">
              <a:buFontTx/>
              <a:buNone/>
            </a:pPr>
            <a:r>
              <a:rPr lang="nl-NL" dirty="0"/>
              <a:t>Vanaf dit moment gelden alle regels voor alle AI-systemen.</a:t>
            </a:r>
          </a:p>
          <a:p>
            <a:pPr marL="0" indent="0">
              <a:buFontTx/>
              <a:buNone/>
            </a:pPr>
            <a:r>
              <a:rPr lang="nl-NL" dirty="0"/>
              <a:t>Organisaties moeten voldoen aan:</a:t>
            </a:r>
          </a:p>
          <a:p>
            <a:pPr marL="171450" indent="-171450">
              <a:buFontTx/>
              <a:buChar char="-"/>
            </a:pPr>
            <a:r>
              <a:rPr lang="nl-NL" dirty="0"/>
              <a:t>Transparantieregels</a:t>
            </a:r>
          </a:p>
          <a:p>
            <a:pPr marL="171450" indent="-171450">
              <a:buFontTx/>
              <a:buChar char="-"/>
            </a:pPr>
            <a:r>
              <a:rPr lang="nl-NL" dirty="0"/>
              <a:t>Strenge eisen voor hoog-risico AI</a:t>
            </a:r>
          </a:p>
          <a:p>
            <a:pPr marL="171450" indent="-171450">
              <a:buFontTx/>
              <a:buChar char="-"/>
            </a:pPr>
            <a:r>
              <a:rPr lang="nl-NL" dirty="0"/>
              <a:t>Geen verboden AI gebruiken of aanbieden (Hacking tools bijvoorbeeld)</a:t>
            </a:r>
          </a:p>
          <a:p>
            <a:pPr marL="0" indent="0">
              <a:buFontTx/>
              <a:buNone/>
            </a:pPr>
            <a:endParaRPr lang="nl-NL" dirty="0"/>
          </a:p>
          <a:p>
            <a:pPr marL="0" indent="0">
              <a:buFontTx/>
              <a:buNone/>
            </a:pPr>
            <a:r>
              <a:rPr lang="nl-NL" b="1" dirty="0"/>
              <a:t>Organisaties moeten dus zorgen voor:</a:t>
            </a:r>
          </a:p>
          <a:p>
            <a:pPr marL="228600" indent="-228600">
              <a:buFontTx/>
              <a:buAutoNum type="arabicPeriod"/>
            </a:pPr>
            <a:r>
              <a:rPr lang="nl-NL" dirty="0"/>
              <a:t>Risicobeheer: ze zijn verplicht onderzoek te doen naar de risico’s van hun systemen kunnen lopen</a:t>
            </a:r>
          </a:p>
          <a:p>
            <a:pPr marL="228600" indent="-228600">
              <a:buFontTx/>
              <a:buAutoNum type="arabicPeriod"/>
            </a:pPr>
            <a:r>
              <a:rPr lang="nl-NL" dirty="0"/>
              <a:t>Kwaliteitscontrole: Alle informatie op hun systemen die het systeem gebruikt moet kloppen (Integriteit)</a:t>
            </a:r>
          </a:p>
          <a:p>
            <a:pPr marL="228600" indent="-228600">
              <a:buFontTx/>
              <a:buAutoNum type="arabicPeriod"/>
            </a:pPr>
            <a:r>
              <a:rPr lang="nl-NL" dirty="0"/>
              <a:t>Menselijk toezicht: mensen moeten beslissingen van AI kunnen controleren en corrigeren</a:t>
            </a:r>
          </a:p>
          <a:p>
            <a:pPr marL="228600" indent="-228600">
              <a:buFontTx/>
              <a:buAutoNum type="arabicPeriod"/>
            </a:pPr>
            <a:endParaRPr lang="nl-NL" dirty="0"/>
          </a:p>
          <a:p>
            <a:pPr marL="0" indent="0">
              <a:buFontTx/>
              <a:buNone/>
            </a:pPr>
            <a:r>
              <a:rPr lang="nl-NL" b="1" dirty="0"/>
              <a:t>Voorlopig doelstelling is:</a:t>
            </a:r>
          </a:p>
          <a:p>
            <a:pPr marL="0" indent="0">
              <a:buFontTx/>
              <a:buNone/>
            </a:pPr>
            <a:r>
              <a:rPr lang="nl-NL" dirty="0"/>
              <a:t>Augustus 2030</a:t>
            </a:r>
          </a:p>
          <a:p>
            <a:pPr marL="0" indent="0">
              <a:buFontTx/>
              <a:buNone/>
            </a:pPr>
            <a:r>
              <a:rPr lang="nl-NL" dirty="0"/>
              <a:t>Vanaf dit moment gelden alle regels voor </a:t>
            </a:r>
            <a:r>
              <a:rPr lang="nl-NL" dirty="0" err="1"/>
              <a:t>all</a:t>
            </a:r>
            <a:r>
              <a:rPr lang="nl-NL" dirty="0"/>
              <a:t> AI-systemen</a:t>
            </a:r>
          </a:p>
          <a:p>
            <a:pPr marL="0" indent="0">
              <a:buFontTx/>
              <a:buNone/>
            </a:pPr>
            <a:r>
              <a:rPr lang="nl-NL" dirty="0"/>
              <a:t>Organisaties moeten dus voldoen aan:</a:t>
            </a:r>
          </a:p>
          <a:p>
            <a:pPr marL="171450" indent="-171450">
              <a:buFontTx/>
              <a:buChar char="-"/>
            </a:pPr>
            <a:r>
              <a:rPr lang="nl-NL" dirty="0"/>
              <a:t>Transparantieregels</a:t>
            </a:r>
          </a:p>
          <a:p>
            <a:pPr marL="171450" indent="-171450">
              <a:buFontTx/>
              <a:buChar char="-"/>
            </a:pPr>
            <a:r>
              <a:rPr lang="nl-NL" dirty="0"/>
              <a:t>Strenge eisen voor hoog-risico AI</a:t>
            </a:r>
          </a:p>
          <a:p>
            <a:pPr marL="171450" indent="-171450">
              <a:buFontTx/>
              <a:buChar char="-"/>
            </a:pPr>
            <a:r>
              <a:rPr lang="nl-NL" dirty="0"/>
              <a:t>Geen verboden AI gebruik of aanbieden</a:t>
            </a:r>
          </a:p>
          <a:p>
            <a:pPr marL="0" indent="0">
              <a:buFontTx/>
              <a:buNone/>
            </a:pPr>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24</a:t>
            </a:fld>
            <a:endParaRPr lang="nl-NL"/>
          </a:p>
        </p:txBody>
      </p:sp>
    </p:spTree>
    <p:extLst>
      <p:ext uri="{BB962C8B-B14F-4D97-AF65-F5344CB8AC3E}">
        <p14:creationId xmlns:p14="http://schemas.microsoft.com/office/powerpoint/2010/main" val="8536812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Retrieval-</a:t>
            </a:r>
            <a:r>
              <a:rPr lang="nl-NL" dirty="0" err="1"/>
              <a:t>Augmented</a:t>
            </a:r>
            <a:r>
              <a:rPr lang="nl-NL" dirty="0"/>
              <a:t> </a:t>
            </a:r>
            <a:r>
              <a:rPr lang="nl-NL" dirty="0" err="1"/>
              <a:t>Generation</a:t>
            </a:r>
            <a:r>
              <a:rPr lang="nl-NL" dirty="0"/>
              <a:t> (RAG) is een </a:t>
            </a:r>
            <a:r>
              <a:rPr lang="nl-NL" b="1" dirty="0"/>
              <a:t>AI-techniek</a:t>
            </a:r>
            <a:r>
              <a:rPr lang="nl-NL" dirty="0"/>
              <a:t> waarbij een taalmodel (zoals GPT) wordt uitgebreid met een </a:t>
            </a:r>
            <a:r>
              <a:rPr lang="nl-NL" b="1" dirty="0"/>
              <a:t>zoek- of ophaalmechanisme</a:t>
            </a:r>
            <a:r>
              <a:rPr lang="nl-NL" dirty="0"/>
              <a:t>. </a:t>
            </a:r>
          </a:p>
          <a:p>
            <a:endParaRPr lang="nl-NL" dirty="0"/>
          </a:p>
          <a:p>
            <a:r>
              <a:rPr lang="nl-NL" dirty="0"/>
              <a:t>In plaats van dat het model alleen vertrouwt op de kennis waarmee het is getraind, kan het tijdens het genereren van antwoorden ook </a:t>
            </a:r>
            <a:r>
              <a:rPr lang="nl-NL" b="1" dirty="0"/>
              <a:t>relevante informatie ophalen uit een externe kennisbron</a:t>
            </a:r>
            <a:r>
              <a:rPr lang="nl-NL" dirty="0"/>
              <a:t> (bijvoorbeeld een database, documentencollectie , eigen data op je NAS/computer of zoekmachine).</a:t>
            </a:r>
          </a:p>
          <a:p>
            <a:endParaRPr lang="nl-NL" dirty="0"/>
          </a:p>
          <a:p>
            <a:r>
              <a:rPr lang="nl-NL" dirty="0"/>
              <a:t>🔑 </a:t>
            </a:r>
            <a:r>
              <a:rPr lang="nl-NL" b="1" dirty="0"/>
              <a:t>Hoe het werkt in stappen:</a:t>
            </a:r>
            <a:endParaRPr lang="nl-NL" dirty="0"/>
          </a:p>
          <a:p>
            <a:r>
              <a:rPr lang="nl-NL" b="1" dirty="0"/>
              <a:t>Input (vraag of prompt):</a:t>
            </a:r>
            <a:r>
              <a:rPr lang="nl-NL" dirty="0"/>
              <a:t> Een gebruiker stelt een vraag.</a:t>
            </a:r>
          </a:p>
          <a:p>
            <a:r>
              <a:rPr lang="nl-NL" b="1" dirty="0"/>
              <a:t>Retrieval:</a:t>
            </a:r>
            <a:r>
              <a:rPr lang="nl-NL" dirty="0"/>
              <a:t> Het systeem zoekt in een externe kennisbron (bijv. vector database zoals </a:t>
            </a:r>
            <a:r>
              <a:rPr lang="nl-NL" dirty="0" err="1"/>
              <a:t>Pinecone</a:t>
            </a:r>
            <a:r>
              <a:rPr lang="nl-NL" dirty="0"/>
              <a:t>, FAISS, </a:t>
            </a:r>
            <a:r>
              <a:rPr lang="nl-NL" dirty="0" err="1"/>
              <a:t>Weaviate</a:t>
            </a:r>
            <a:r>
              <a:rPr lang="nl-NL" dirty="0"/>
              <a:t> of een klassieke zoekmachine) naar documenten of passages die relevant zijn voor de vraag.</a:t>
            </a:r>
          </a:p>
          <a:p>
            <a:endParaRPr lang="nl-NL" dirty="0"/>
          </a:p>
          <a:p>
            <a:r>
              <a:rPr lang="nl-NL" b="1" dirty="0" err="1"/>
              <a:t>Augmentatie</a:t>
            </a:r>
            <a:r>
              <a:rPr lang="nl-NL" b="1" dirty="0"/>
              <a:t>:</a:t>
            </a:r>
            <a:r>
              <a:rPr lang="nl-NL" dirty="0"/>
              <a:t> De gevonden informatie wordt toegevoegd aan de oorspronkelijke vraag.</a:t>
            </a:r>
          </a:p>
          <a:p>
            <a:r>
              <a:rPr lang="nl-NL" b="1" dirty="0"/>
              <a:t>Generatie:</a:t>
            </a:r>
            <a:r>
              <a:rPr lang="nl-NL" dirty="0"/>
              <a:t> Het taalmodel gebruikt die extra context om een nauwkeuriger en actueler antwoord te formuleren.</a:t>
            </a:r>
          </a:p>
          <a:p>
            <a:endParaRPr lang="nl-NL" dirty="0"/>
          </a:p>
          <a:p>
            <a:r>
              <a:rPr lang="nl-NL" dirty="0"/>
              <a:t>✨ </a:t>
            </a:r>
            <a:r>
              <a:rPr lang="nl-NL" b="1" dirty="0"/>
              <a:t>Voordelen:</a:t>
            </a:r>
            <a:endParaRPr lang="nl-NL" dirty="0"/>
          </a:p>
          <a:p>
            <a:r>
              <a:rPr lang="nl-NL" dirty="0"/>
              <a:t>Geeft </a:t>
            </a:r>
            <a:r>
              <a:rPr lang="nl-NL" b="1" dirty="0"/>
              <a:t>actuele en </a:t>
            </a:r>
            <a:r>
              <a:rPr lang="nl-NL" b="1" dirty="0" err="1"/>
              <a:t>domeinspecifieke</a:t>
            </a:r>
            <a:r>
              <a:rPr lang="nl-NL" b="1" dirty="0"/>
              <a:t> informatie</a:t>
            </a:r>
            <a:r>
              <a:rPr lang="nl-NL" dirty="0"/>
              <a:t>, zelfs als die niet in de trainingsdata van het model zat.</a:t>
            </a:r>
          </a:p>
          <a:p>
            <a:r>
              <a:rPr lang="nl-NL" b="1" dirty="0"/>
              <a:t>Verbetert nauwkeurigheid</a:t>
            </a:r>
            <a:r>
              <a:rPr lang="nl-NL" dirty="0"/>
              <a:t> en vermindert hallucinaties (verzonnen feiten).</a:t>
            </a:r>
          </a:p>
          <a:p>
            <a:r>
              <a:rPr lang="nl-NL" dirty="0"/>
              <a:t>Laat AI </a:t>
            </a:r>
            <a:r>
              <a:rPr lang="nl-NL" b="1" dirty="0"/>
              <a:t>werken met privé-data</a:t>
            </a:r>
            <a:r>
              <a:rPr lang="nl-NL" dirty="0"/>
              <a:t> (zoals interne documenten of kennisbanken) zonder dat het model opnieuw getraind hoeft te worden.</a:t>
            </a:r>
          </a:p>
          <a:p>
            <a:endParaRPr lang="nl-NL" dirty="0"/>
          </a:p>
          <a:p>
            <a:r>
              <a:rPr lang="nl-NL" dirty="0"/>
              <a:t>📌 </a:t>
            </a:r>
            <a:r>
              <a:rPr lang="nl-NL" b="1" dirty="0"/>
              <a:t>Voorbeeld:</a:t>
            </a:r>
            <a:endParaRPr lang="nl-NL" dirty="0"/>
          </a:p>
          <a:p>
            <a:r>
              <a:rPr lang="nl-NL" dirty="0"/>
              <a:t>Zonder RAG: Je vraagt een model "Wat staat er in ons bedrijfsrapport Q2 2023?" → Het model weet dat niet, want dat stond niet in zijn trainingsdata.</a:t>
            </a:r>
          </a:p>
          <a:p>
            <a:r>
              <a:rPr lang="nl-NL" dirty="0"/>
              <a:t>Met RAG: Het model zoekt eerst in de database waar dat rapport is opgeslagen, haalt de relevante passages op, en geeft daarna een goed onderbouwd antwoord.</a:t>
            </a:r>
          </a:p>
          <a:p>
            <a:endParaRPr lang="nl-NL" dirty="0"/>
          </a:p>
          <a:p>
            <a:r>
              <a:rPr lang="nl-NL" dirty="0"/>
              <a:t>👉 Je kunt het zien als: </a:t>
            </a:r>
            <a:r>
              <a:rPr lang="nl-NL" b="1" dirty="0"/>
              <a:t>LLM (generatief) + Zoekmachine (retrieval) = Slimmer, actueler en betrouwbaarder AI-systeem</a:t>
            </a:r>
            <a:r>
              <a:rPr lang="nl-NL" dirty="0"/>
              <a:t>.</a:t>
            </a:r>
          </a:p>
          <a:p>
            <a:endParaRPr lang="nl-NL" dirty="0"/>
          </a:p>
          <a:p>
            <a:endParaRPr lang="nl-NL" dirty="0"/>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25</a:t>
            </a:fld>
            <a:endParaRPr lang="nl-NL"/>
          </a:p>
        </p:txBody>
      </p:sp>
    </p:spTree>
    <p:extLst>
      <p:ext uri="{BB962C8B-B14F-4D97-AF65-F5344CB8AC3E}">
        <p14:creationId xmlns:p14="http://schemas.microsoft.com/office/powerpoint/2010/main" val="42164118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Test: is dit AI of door een mens gemaakt?</a:t>
            </a:r>
          </a:p>
          <a:p>
            <a:endParaRPr lang="nl-NL" sz="1200" b="0" i="0" kern="1200" dirty="0">
              <a:solidFill>
                <a:schemeClr val="tx1"/>
              </a:solidFill>
              <a:effectLst/>
              <a:latin typeface="+mn-lt"/>
              <a:ea typeface="+mn-ea"/>
              <a:cs typeface="+mn-cs"/>
            </a:endParaRPr>
          </a:p>
          <a:p>
            <a:r>
              <a:rPr lang="nl-NL" sz="1200" u="none" strike="noStrike" kern="1200" dirty="0">
                <a:solidFill>
                  <a:schemeClr val="tx1"/>
                </a:solidFill>
                <a:effectLst/>
                <a:latin typeface="+mn-lt"/>
                <a:ea typeface="+mn-ea"/>
                <a:cs typeface="+mn-cs"/>
                <a:hlinkClick r:id="rId3"/>
              </a:rPr>
              <a:t>Maatschappij &amp; Cultuur</a:t>
            </a:r>
          </a:p>
          <a:p>
            <a:r>
              <a:rPr lang="nl-NL" sz="1200" kern="1200" dirty="0">
                <a:solidFill>
                  <a:schemeClr val="tx1"/>
                </a:solidFill>
                <a:effectLst/>
                <a:latin typeface="+mn-lt"/>
                <a:ea typeface="+mn-ea"/>
                <a:cs typeface="+mn-cs"/>
              </a:rPr>
              <a:t>10 vragen</a:t>
            </a:r>
          </a:p>
          <a:p>
            <a:r>
              <a:rPr lang="nl-NL" sz="1200" kern="1200" dirty="0">
                <a:solidFill>
                  <a:schemeClr val="tx1"/>
                </a:solidFill>
                <a:effectLst/>
                <a:latin typeface="+mn-lt"/>
                <a:ea typeface="+mn-ea"/>
                <a:cs typeface="+mn-cs"/>
              </a:rPr>
              <a:t> 5  minuten</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De wereld verandert razendsnel door de komst van kunstmatige intelligentie. Sommigen spreken zelfs van een revolutie, net zoals de Industriële Revolutie dat was in de negentiende eeuw. Het is dan ook belangrijk om te testen of jij wel klaar bent voor zo'n grootschalige verandering. </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AI of een mens?</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Herken jij of je naar een AI-beeld of een echte foto kijkt? En hoor jij het onderscheid tussen echte muziek en robotmuziek? We schotelen je 10 vragen voor. Aan jou de taak om te raden of het 'echt' is of door AI is gemaakt. Aan het eind van de quiz zie je hoeveel je er goed had.</a:t>
            </a:r>
          </a:p>
          <a:p>
            <a:r>
              <a:rPr lang="nl-NL" sz="1200" kern="1200" dirty="0" err="1">
                <a:solidFill>
                  <a:schemeClr val="tx1"/>
                </a:solidFill>
                <a:effectLst/>
                <a:latin typeface="+mn-lt"/>
                <a:ea typeface="+mn-ea"/>
                <a:cs typeface="+mn-cs"/>
              </a:rPr>
              <a:t>Scroll</a:t>
            </a:r>
            <a:r>
              <a:rPr lang="nl-NL" sz="1200" kern="1200" dirty="0">
                <a:solidFill>
                  <a:schemeClr val="tx1"/>
                </a:solidFill>
                <a:effectLst/>
                <a:latin typeface="+mn-lt"/>
                <a:ea typeface="+mn-ea"/>
                <a:cs typeface="+mn-cs"/>
              </a:rPr>
              <a:t> snel naar beneden, de test begint onder de afbeelding.</a:t>
            </a:r>
          </a:p>
          <a:p>
            <a:r>
              <a:rPr lang="nl-NL" sz="1200" kern="1200" dirty="0" err="1">
                <a:solidFill>
                  <a:schemeClr val="tx1"/>
                </a:solidFill>
                <a:effectLst/>
                <a:latin typeface="+mn-lt"/>
                <a:ea typeface="+mn-ea"/>
                <a:cs typeface="+mn-cs"/>
              </a:rPr>
              <a:t>Credits</a:t>
            </a:r>
            <a:r>
              <a:rPr lang="nl-NL" sz="1200" kern="1200" dirty="0">
                <a:solidFill>
                  <a:schemeClr val="tx1"/>
                </a:solidFill>
                <a:effectLst/>
                <a:latin typeface="+mn-lt"/>
                <a:ea typeface="+mn-ea"/>
                <a:cs typeface="+mn-cs"/>
              </a:rPr>
              <a:t> AI-beeld: </a:t>
            </a:r>
            <a:r>
              <a:rPr lang="nl-NL" sz="1200" kern="1200" dirty="0" err="1">
                <a:solidFill>
                  <a:schemeClr val="tx1"/>
                </a:solidFill>
                <a:effectLst/>
                <a:latin typeface="+mn-lt"/>
                <a:ea typeface="+mn-ea"/>
                <a:cs typeface="+mn-cs"/>
              </a:rPr>
              <a:t>Midjourney</a:t>
            </a:r>
            <a:r>
              <a:rPr lang="nl-NL" sz="1200" kern="1200" dirty="0">
                <a:solidFill>
                  <a:schemeClr val="tx1"/>
                </a:solidFill>
                <a:effectLst/>
                <a:latin typeface="+mn-lt"/>
                <a:ea typeface="+mn-ea"/>
                <a:cs typeface="+mn-cs"/>
              </a:rPr>
              <a:t> / prompt &amp; beeldbewerking: CAMP RICHARD, Lars van </a:t>
            </a:r>
            <a:r>
              <a:rPr lang="nl-NL" sz="1200" kern="1200" dirty="0" err="1">
                <a:solidFill>
                  <a:schemeClr val="tx1"/>
                </a:solidFill>
                <a:effectLst/>
                <a:latin typeface="+mn-lt"/>
                <a:ea typeface="+mn-ea"/>
                <a:cs typeface="+mn-cs"/>
              </a:rPr>
              <a:t>Kupperveld</a:t>
            </a:r>
            <a:r>
              <a:rPr lang="nl-NL" sz="1200" kern="1200" dirty="0">
                <a:solidFill>
                  <a:schemeClr val="tx1"/>
                </a:solidFill>
                <a:effectLst/>
                <a:latin typeface="+mn-lt"/>
                <a:ea typeface="+mn-ea"/>
                <a:cs typeface="+mn-cs"/>
              </a:rPr>
              <a:t> &amp; Gaby Baas/</a:t>
            </a:r>
            <a:r>
              <a:rPr lang="nl-NL" sz="1200" kern="1200" dirty="0" err="1">
                <a:solidFill>
                  <a:schemeClr val="tx1"/>
                </a:solidFill>
                <a:effectLst/>
                <a:latin typeface="+mn-lt"/>
                <a:ea typeface="+mn-ea"/>
                <a:cs typeface="+mn-cs"/>
              </a:rPr>
              <a:t>Quest</a:t>
            </a:r>
            <a:br>
              <a:rPr lang="nl-NL" sz="1200" kern="1200" dirty="0">
                <a:solidFill>
                  <a:schemeClr val="tx1"/>
                </a:solidFill>
                <a:effectLst/>
                <a:latin typeface="+mn-lt"/>
                <a:ea typeface="+mn-ea"/>
                <a:cs typeface="+mn-cs"/>
              </a:rPr>
            </a:br>
            <a:r>
              <a:rPr lang="nl-NL" sz="1200" kern="1200" dirty="0" err="1">
                <a:solidFill>
                  <a:schemeClr val="tx1"/>
                </a:solidFill>
                <a:effectLst/>
                <a:latin typeface="+mn-lt"/>
                <a:ea typeface="+mn-ea"/>
                <a:cs typeface="+mn-cs"/>
              </a:rPr>
              <a:t>Credits</a:t>
            </a:r>
            <a:r>
              <a:rPr lang="nl-NL" sz="1200" kern="1200" dirty="0">
                <a:solidFill>
                  <a:schemeClr val="tx1"/>
                </a:solidFill>
                <a:effectLst/>
                <a:latin typeface="+mn-lt"/>
                <a:ea typeface="+mn-ea"/>
                <a:cs typeface="+mn-cs"/>
              </a:rPr>
              <a:t> overige beelden: </a:t>
            </a:r>
            <a:r>
              <a:rPr lang="nl-NL" sz="1200" kern="1200" dirty="0" err="1">
                <a:solidFill>
                  <a:schemeClr val="tx1"/>
                </a:solidFill>
                <a:effectLst/>
                <a:latin typeface="+mn-lt"/>
                <a:ea typeface="+mn-ea"/>
                <a:cs typeface="+mn-cs"/>
              </a:rPr>
              <a:t>GettyImages</a:t>
            </a:r>
            <a:br>
              <a:rPr lang="nl-NL" sz="1200" kern="1200" dirty="0">
                <a:solidFill>
                  <a:schemeClr val="tx1"/>
                </a:solidFill>
                <a:effectLst/>
                <a:latin typeface="+mn-lt"/>
                <a:ea typeface="+mn-ea"/>
                <a:cs typeface="+mn-cs"/>
              </a:rPr>
            </a:br>
            <a:r>
              <a:rPr lang="nl-NL" sz="1200" kern="1200" dirty="0" err="1">
                <a:solidFill>
                  <a:schemeClr val="tx1"/>
                </a:solidFill>
                <a:effectLst/>
                <a:latin typeface="+mn-lt"/>
                <a:ea typeface="+mn-ea"/>
                <a:cs typeface="+mn-cs"/>
              </a:rPr>
              <a:t>Credits</a:t>
            </a:r>
            <a:r>
              <a:rPr lang="nl-NL" sz="1200" kern="1200" dirty="0">
                <a:solidFill>
                  <a:schemeClr val="tx1"/>
                </a:solidFill>
                <a:effectLst/>
                <a:latin typeface="+mn-lt"/>
                <a:ea typeface="+mn-ea"/>
                <a:cs typeface="+mn-cs"/>
              </a:rPr>
              <a:t> muziekfragment: Patrick </a:t>
            </a:r>
            <a:r>
              <a:rPr lang="nl-NL" sz="1200" kern="1200" dirty="0" err="1">
                <a:solidFill>
                  <a:schemeClr val="tx1"/>
                </a:solidFill>
                <a:effectLst/>
                <a:latin typeface="+mn-lt"/>
                <a:ea typeface="+mn-ea"/>
                <a:cs typeface="+mn-cs"/>
              </a:rPr>
              <a:t>Oxsener</a:t>
            </a:r>
            <a:r>
              <a:rPr lang="nl-NL" sz="1200" kern="1200" dirty="0">
                <a:solidFill>
                  <a:schemeClr val="tx1"/>
                </a:solidFill>
                <a:effectLst/>
                <a:latin typeface="+mn-lt"/>
                <a:ea typeface="+mn-ea"/>
                <a:cs typeface="+mn-cs"/>
              </a:rPr>
              <a:t> </a:t>
            </a:r>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26</a:t>
            </a:fld>
            <a:endParaRPr lang="nl-NL"/>
          </a:p>
        </p:txBody>
      </p:sp>
    </p:spTree>
    <p:extLst>
      <p:ext uri="{BB962C8B-B14F-4D97-AF65-F5344CB8AC3E}">
        <p14:creationId xmlns:p14="http://schemas.microsoft.com/office/powerpoint/2010/main" val="3404868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solidFill>
                  <a:schemeClr val="bg1"/>
                </a:solidFill>
              </a:rPr>
              <a:t>Agenda:</a:t>
            </a:r>
          </a:p>
          <a:p>
            <a:endParaRPr lang="nl-NL" dirty="0">
              <a:solidFill>
                <a:schemeClr val="bg1"/>
              </a:solidFill>
            </a:endParaRPr>
          </a:p>
          <a:p>
            <a:pPr marL="171450" indent="-171450">
              <a:buFontTx/>
              <a:buChar char="-"/>
            </a:pPr>
            <a:r>
              <a:rPr lang="nl-NL" dirty="0">
                <a:solidFill>
                  <a:schemeClr val="bg1"/>
                </a:solidFill>
              </a:rPr>
              <a:t>Basisregels – waar moeten we ons aan houden als we verstandig willen omgaan met AI</a:t>
            </a:r>
          </a:p>
          <a:p>
            <a:pPr marL="171450" indent="-171450">
              <a:buFontTx/>
              <a:buChar char="-"/>
            </a:pPr>
            <a:r>
              <a:rPr lang="nl-NL" dirty="0">
                <a:solidFill>
                  <a:schemeClr val="bg1"/>
                </a:solidFill>
              </a:rPr>
              <a:t>Wat is AI eigenlijk? – Een korte introductie wat AI eigenlijk inhoudt, hou me tegen als ik te diep ga</a:t>
            </a:r>
          </a:p>
          <a:p>
            <a:pPr marL="171450" indent="-171450">
              <a:buFontTx/>
              <a:buChar char="-"/>
            </a:pPr>
            <a:r>
              <a:rPr lang="nl-NL" dirty="0">
                <a:solidFill>
                  <a:schemeClr val="bg1"/>
                </a:solidFill>
              </a:rPr>
              <a:t>Fake of Echt? – kan ik fake van echt onderscheiden</a:t>
            </a:r>
          </a:p>
          <a:p>
            <a:pPr marL="171450" indent="-171450">
              <a:buFontTx/>
              <a:buChar char="-"/>
            </a:pPr>
            <a:r>
              <a:rPr lang="nl-NL" dirty="0">
                <a:solidFill>
                  <a:schemeClr val="bg1"/>
                </a:solidFill>
              </a:rPr>
              <a:t>Valkuilen – we kunnen onbewust in hele diepe gaten vallen als je ze niet herkent</a:t>
            </a:r>
          </a:p>
          <a:p>
            <a:pPr marL="171450" indent="-171450">
              <a:buFontTx/>
              <a:buChar char="-"/>
            </a:pPr>
            <a:r>
              <a:rPr lang="nl-NL" dirty="0">
                <a:solidFill>
                  <a:schemeClr val="bg1"/>
                </a:solidFill>
              </a:rPr>
              <a:t>Plagiaat of Privacy – zeker in het onderwijs en research een onderdeel van belang</a:t>
            </a:r>
          </a:p>
          <a:p>
            <a:pPr marL="171450" indent="-171450">
              <a:buFontTx/>
              <a:buChar char="-"/>
            </a:pPr>
            <a:r>
              <a:rPr lang="nl-NL" dirty="0">
                <a:solidFill>
                  <a:schemeClr val="bg1"/>
                </a:solidFill>
              </a:rPr>
              <a:t>Een PRO met ROCK model – als je aan de slag gaat met AI doe het dan in ieder geval gestructureerd en </a:t>
            </a:r>
            <a:r>
              <a:rPr lang="nl-NL" dirty="0" err="1">
                <a:solidFill>
                  <a:schemeClr val="bg1"/>
                </a:solidFill>
              </a:rPr>
              <a:t>planbaar</a:t>
            </a:r>
            <a:endParaRPr lang="nl-NL" dirty="0">
              <a:solidFill>
                <a:schemeClr val="bg1"/>
              </a:solidFill>
            </a:endParaRPr>
          </a:p>
          <a:p>
            <a:pPr marL="171450" indent="-171450">
              <a:buFontTx/>
              <a:buChar char="-"/>
            </a:pPr>
            <a:r>
              <a:rPr lang="nl-NL" dirty="0" err="1">
                <a:solidFill>
                  <a:schemeClr val="bg1"/>
                </a:solidFill>
              </a:rPr>
              <a:t>Prompting</a:t>
            </a:r>
            <a:r>
              <a:rPr lang="nl-NL" dirty="0">
                <a:solidFill>
                  <a:schemeClr val="bg1"/>
                </a:solidFill>
              </a:rPr>
              <a:t> – de kracht van domme vragen stellen en dan hopen op slimme antwoorden</a:t>
            </a:r>
          </a:p>
          <a:p>
            <a:pPr marL="171450" indent="-171450">
              <a:buFontTx/>
              <a:buChar char="-"/>
            </a:pPr>
            <a:r>
              <a:rPr lang="nl-NL" dirty="0">
                <a:solidFill>
                  <a:schemeClr val="bg1"/>
                </a:solidFill>
              </a:rPr>
              <a:t>Brainstormen – we gaan zelf ook aan de slag</a:t>
            </a:r>
          </a:p>
          <a:p>
            <a:pPr marL="171450" indent="-171450">
              <a:buFontTx/>
              <a:buChar char="-"/>
            </a:pPr>
            <a:r>
              <a:rPr lang="nl-NL" dirty="0">
                <a:solidFill>
                  <a:schemeClr val="bg1"/>
                </a:solidFill>
              </a:rPr>
              <a:t>Wetgeving – hoe is AI gebruik wettelijk geregeld binnen Nederland</a:t>
            </a:r>
          </a:p>
          <a:p>
            <a:pPr marL="171450" indent="-171450">
              <a:buFontTx/>
              <a:buChar char="-"/>
            </a:pPr>
            <a:r>
              <a:rPr lang="nl-NL" dirty="0">
                <a:solidFill>
                  <a:schemeClr val="bg1"/>
                </a:solidFill>
              </a:rPr>
              <a:t>Aan het werk in Sessie 2 – Vanmiddag gaan we onze toetsenbord vuil maken en onze input slijpen</a:t>
            </a:r>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3</a:t>
            </a:fld>
            <a:endParaRPr lang="nl-NL"/>
          </a:p>
        </p:txBody>
      </p:sp>
    </p:spTree>
    <p:extLst>
      <p:ext uri="{BB962C8B-B14F-4D97-AF65-F5344CB8AC3E}">
        <p14:creationId xmlns:p14="http://schemas.microsoft.com/office/powerpoint/2010/main" val="13634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 weten de deelnemers en wat is hun mening over AI.</a:t>
            </a:r>
          </a:p>
          <a:p>
            <a:r>
              <a:rPr lang="nl-NL" dirty="0"/>
              <a:t>Gegenereerd met </a:t>
            </a:r>
            <a:r>
              <a:rPr lang="nl-NL" dirty="0" err="1"/>
              <a:t>Mentimeter</a:t>
            </a:r>
            <a:r>
              <a:rPr lang="nl-NL" dirty="0"/>
              <a:t>.</a:t>
            </a:r>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4</a:t>
            </a:fld>
            <a:endParaRPr lang="nl-NL"/>
          </a:p>
        </p:txBody>
      </p:sp>
    </p:spTree>
    <p:extLst>
      <p:ext uri="{BB962C8B-B14F-4D97-AF65-F5344CB8AC3E}">
        <p14:creationId xmlns:p14="http://schemas.microsoft.com/office/powerpoint/2010/main" val="1235842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4 belangrijkste AI Regels die er momenteel gelden zijn:</a:t>
            </a:r>
          </a:p>
          <a:p>
            <a:endParaRPr lang="nl-NL" b="1" dirty="0"/>
          </a:p>
          <a:p>
            <a:pPr marL="228600" indent="-228600">
              <a:buAutoNum type="arabicPeriod"/>
            </a:pPr>
            <a:r>
              <a:rPr lang="nl-NL" b="1" dirty="0"/>
              <a:t>Persoonsgegevens delen?</a:t>
            </a:r>
          </a:p>
          <a:p>
            <a:pPr marL="685800" lvl="1" indent="-228600">
              <a:buAutoNum type="arabicPeriod"/>
            </a:pPr>
            <a:r>
              <a:rPr lang="nl-NL" dirty="0"/>
              <a:t>Niet en nooit doen</a:t>
            </a:r>
          </a:p>
          <a:p>
            <a:pPr marL="1143000" lvl="2" indent="-228600">
              <a:buAutoNum type="arabicPeriod"/>
            </a:pPr>
            <a:r>
              <a:rPr lang="nl-NL" dirty="0"/>
              <a:t>Denk aan namen (eigen), adressen of ander gevoelige informatie</a:t>
            </a:r>
          </a:p>
          <a:p>
            <a:pPr marL="1143000" lvl="2" indent="-228600">
              <a:buAutoNum type="arabicPeriod"/>
            </a:pPr>
            <a:r>
              <a:rPr lang="nl-NL" dirty="0"/>
              <a:t>AI-Tools zoals Co-Pilot slaat dat lekker op en voor iedereen in de wereld opvraagbaar, dus niet/nooit doen</a:t>
            </a:r>
          </a:p>
          <a:p>
            <a:pPr marL="914400" lvl="2" indent="0">
              <a:buNone/>
            </a:pPr>
            <a:endParaRPr lang="nl-NL" dirty="0"/>
          </a:p>
          <a:p>
            <a:pPr marL="228600" lvl="0" indent="-228600">
              <a:buAutoNum type="arabicPeriod"/>
            </a:pPr>
            <a:r>
              <a:rPr lang="nl-NL" b="1" dirty="0"/>
              <a:t>Gevoelige data delen</a:t>
            </a:r>
          </a:p>
          <a:p>
            <a:pPr marL="685800" lvl="1" indent="-228600">
              <a:buAutoNum type="arabicPeriod"/>
            </a:pPr>
            <a:r>
              <a:rPr lang="nl-NL" dirty="0"/>
              <a:t>Absoluut niet/nooit doen!!!!</a:t>
            </a:r>
          </a:p>
          <a:p>
            <a:pPr marL="1143000" lvl="2" indent="-228600">
              <a:buAutoNum type="arabicPeriod"/>
            </a:pPr>
            <a:r>
              <a:rPr lang="nl-NL" dirty="0"/>
              <a:t>Bescherm je vertrouwelijke gegevens zoals BS-Nummer, </a:t>
            </a:r>
            <a:r>
              <a:rPr lang="nl-NL" dirty="0" err="1"/>
              <a:t>bankgevens</a:t>
            </a:r>
            <a:r>
              <a:rPr lang="nl-NL" dirty="0"/>
              <a:t> (pincode, rekeningnummer), klantinformatie of bedrijfsgeheimen</a:t>
            </a:r>
          </a:p>
          <a:p>
            <a:pPr marL="1143000" lvl="2" indent="-228600">
              <a:buAutoNum type="arabicPeriod"/>
            </a:pPr>
            <a:r>
              <a:rPr lang="nl-NL" dirty="0"/>
              <a:t>Een CEO van een adviesbureau heeft een 5-jarig visieplan met AI ontwikkeld en nu kan iedereen hun strategie opvragen en dus concurrerend (mis)gebruiken. Nu kan ik op AI zeggen dat ze de komende 5 jaar hun prijzen met 50% gaan verhogen. Wat zal er gebeuren met hun concurrentiepositie?</a:t>
            </a:r>
          </a:p>
          <a:p>
            <a:pPr marL="1143000" lvl="2" indent="-228600">
              <a:buAutoNum type="arabicPeriod"/>
            </a:pPr>
            <a:r>
              <a:rPr lang="nl-NL" dirty="0"/>
              <a:t>AI onthoudt alles wat je invoert</a:t>
            </a:r>
          </a:p>
          <a:p>
            <a:pPr marL="914400" lvl="2" indent="0">
              <a:buNone/>
            </a:pPr>
            <a:endParaRPr lang="nl-NL" dirty="0"/>
          </a:p>
          <a:p>
            <a:pPr marL="228600" lvl="0" indent="-228600">
              <a:buAutoNum type="arabicPeriod"/>
            </a:pPr>
            <a:r>
              <a:rPr lang="nl-NL" b="1" dirty="0"/>
              <a:t>Controleer AI resultaten altijd!</a:t>
            </a:r>
          </a:p>
          <a:p>
            <a:pPr marL="685800" lvl="1" indent="-228600">
              <a:buAutoNum type="arabicPeriod"/>
            </a:pPr>
            <a:r>
              <a:rPr lang="nl-NL" dirty="0"/>
              <a:t>Wat AI genereerd kan onjuist zijn, verzonnen of onvolledig zijn</a:t>
            </a:r>
          </a:p>
          <a:p>
            <a:pPr marL="685800" lvl="1" indent="-228600">
              <a:buAutoNum type="arabicPeriod"/>
            </a:pPr>
            <a:r>
              <a:rPr lang="nl-NL" dirty="0"/>
              <a:t>Vertrouw de output niet blindelings</a:t>
            </a:r>
          </a:p>
          <a:p>
            <a:pPr marL="685800" lvl="1" indent="-228600">
              <a:buAutoNum type="arabicPeriod"/>
            </a:pPr>
            <a:r>
              <a:rPr lang="nl-NL" dirty="0"/>
              <a:t>Anekdote: Examen bouwkunde. Een examenvraag ging over gipsverbanden in de bouw en de student heeft een antwoord ingeleverd over gipsverbanden tijdens het maken van een tandprothese. OEPS!</a:t>
            </a:r>
          </a:p>
          <a:p>
            <a:pPr marL="457200" lvl="1" indent="0">
              <a:buNone/>
            </a:pPr>
            <a:endParaRPr lang="nl-NL" dirty="0"/>
          </a:p>
          <a:p>
            <a:pPr marL="228600" lvl="0" indent="-228600">
              <a:buAutoNum type="arabicPeriod"/>
            </a:pPr>
            <a:r>
              <a:rPr lang="nl-NL" b="1" dirty="0"/>
              <a:t>Vraag je altijd het volgende af:</a:t>
            </a:r>
          </a:p>
          <a:p>
            <a:pPr marL="685800" lvl="1" indent="-228600">
              <a:buAutoNum type="arabicPeriod"/>
            </a:pPr>
            <a:r>
              <a:rPr lang="nl-NL" dirty="0"/>
              <a:t>“Zou het </a:t>
            </a:r>
            <a:r>
              <a:rPr lang="nl-NL" dirty="0" err="1"/>
              <a:t>oke</a:t>
            </a:r>
            <a:r>
              <a:rPr lang="nl-NL" dirty="0"/>
              <a:t> zijn als de informatie dat ik nu opgeef in AI openbaar wordt?”</a:t>
            </a:r>
          </a:p>
          <a:p>
            <a:pPr marL="685800" lvl="1" indent="-228600">
              <a:buAutoNum type="arabicPeriod"/>
            </a:pPr>
            <a:r>
              <a:rPr lang="nl-NL" dirty="0"/>
              <a:t>Is het antwoord NEE dan de vraag anders formuleren of niet stellen.</a:t>
            </a:r>
          </a:p>
          <a:p>
            <a:pPr marL="685800" lvl="1" indent="-228600">
              <a:buAutoNum type="arabicPeriod"/>
            </a:pPr>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5</a:t>
            </a:fld>
            <a:endParaRPr lang="nl-NL"/>
          </a:p>
        </p:txBody>
      </p:sp>
    </p:spTree>
    <p:extLst>
      <p:ext uri="{BB962C8B-B14F-4D97-AF65-F5344CB8AC3E}">
        <p14:creationId xmlns:p14="http://schemas.microsoft.com/office/powerpoint/2010/main" val="3537408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goede, beknopte definitie van </a:t>
            </a:r>
            <a:r>
              <a:rPr lang="nl-NL" b="1" dirty="0"/>
              <a:t>AI (kunstmatige intelligentie)</a:t>
            </a:r>
            <a:r>
              <a:rPr lang="nl-NL" dirty="0"/>
              <a:t> is:</a:t>
            </a:r>
          </a:p>
          <a:p>
            <a:endParaRPr lang="nl-NL" dirty="0"/>
          </a:p>
          <a:p>
            <a:r>
              <a:rPr lang="nl-NL" b="1" dirty="0"/>
              <a:t>"AI (kunstmatige intelligentie) is het vermogen van computersystemen om taken uit te voeren die normaal menselijke intelligentie vereisen, zoals leren, redeneren, problemen oplossen, taal begrijpen en beslissingen nemen.“</a:t>
            </a:r>
          </a:p>
          <a:p>
            <a:endParaRPr lang="nl-NL" dirty="0"/>
          </a:p>
          <a:p>
            <a:r>
              <a:rPr lang="nl-NL" dirty="0"/>
              <a:t>Afhankelijk van de context kun je de definitie uitbreiden. Hier zijn enkele variaties:</a:t>
            </a:r>
          </a:p>
          <a:p>
            <a:endParaRPr lang="nl-NL" dirty="0"/>
          </a:p>
          <a:p>
            <a:r>
              <a:rPr lang="nl-NL" b="1" dirty="0"/>
              <a:t>1. Algemene definitie (voor brede context):</a:t>
            </a:r>
          </a:p>
          <a:p>
            <a:r>
              <a:rPr lang="nl-NL" b="0" dirty="0"/>
              <a:t>Kunstmatige intelligentie is een vakgebied binnen de informatica dat zich bezighoudt met het creëren van systemen die mensachtig gedrag vertonen, zoals leren, plannen, redeneren, begrijpen en waarnemen.</a:t>
            </a:r>
          </a:p>
          <a:p>
            <a:endParaRPr lang="nl-NL" b="0" dirty="0"/>
          </a:p>
          <a:p>
            <a:r>
              <a:rPr lang="nl-NL" b="1" dirty="0"/>
              <a:t>2. Technische definitie:</a:t>
            </a:r>
          </a:p>
          <a:p>
            <a:r>
              <a:rPr lang="nl-NL" b="0" dirty="0"/>
              <a:t>AI omvat algoritmen en modellen die in staat zijn om gegevens te analyseren, patronen te herkennen en autonoom te handelen of voorspellingen te doen op basis van die gegevens.</a:t>
            </a:r>
          </a:p>
          <a:p>
            <a:endParaRPr lang="nl-NL" b="0" dirty="0"/>
          </a:p>
          <a:p>
            <a:r>
              <a:rPr lang="nl-NL" b="1" dirty="0"/>
              <a:t>3. Toegepaste definitie (praktisch gebruik):</a:t>
            </a:r>
          </a:p>
          <a:p>
            <a:r>
              <a:rPr lang="nl-NL" b="0" dirty="0"/>
              <a:t>AI is technologie die computers en machines in staat stelt om ‘slimme’ taken uit te voeren, zoals spraakherkenning (zoals </a:t>
            </a:r>
            <a:r>
              <a:rPr lang="nl-NL" b="0" dirty="0" err="1"/>
              <a:t>Siri</a:t>
            </a:r>
            <a:r>
              <a:rPr lang="nl-NL" b="0" dirty="0"/>
              <a:t>), beeldherkenning (zoals gezichtsherkenning), of het aanbevelen van producten (zoals </a:t>
            </a:r>
            <a:r>
              <a:rPr lang="nl-NL" b="0" dirty="0" err="1"/>
              <a:t>Netflix</a:t>
            </a:r>
            <a:r>
              <a:rPr lang="nl-NL" b="0" dirty="0"/>
              <a:t> of bol.com).</a:t>
            </a:r>
          </a:p>
          <a:p>
            <a:endParaRPr lang="nl-NL" b="0" dirty="0"/>
          </a:p>
          <a:p>
            <a:endParaRPr lang="nl-NL" dirty="0"/>
          </a:p>
          <a:p>
            <a:endParaRPr lang="nl-NL" b="0" dirty="0"/>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6</a:t>
            </a:fld>
            <a:endParaRPr lang="nl-NL"/>
          </a:p>
        </p:txBody>
      </p:sp>
    </p:spTree>
    <p:extLst>
      <p:ext uri="{BB962C8B-B14F-4D97-AF65-F5344CB8AC3E}">
        <p14:creationId xmlns:p14="http://schemas.microsoft.com/office/powerpoint/2010/main" val="2411171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GPT gevraagd beschrijf jezelf eens:</a:t>
            </a:r>
          </a:p>
          <a:p>
            <a:endParaRPr lang="nl-NL" b="0" dirty="0"/>
          </a:p>
          <a:p>
            <a:r>
              <a:rPr lang="nl-NL" dirty="0"/>
              <a:t>Ik kan mezelf als volgt omschrijven:</a:t>
            </a:r>
          </a:p>
          <a:p>
            <a:r>
              <a:rPr lang="nl-NL" b="1" dirty="0"/>
              <a:t>"Ik ben een AI-taalmodel, ontwikkeld door </a:t>
            </a:r>
            <a:r>
              <a:rPr lang="nl-NL" b="1" dirty="0" err="1"/>
              <a:t>OpenAI</a:t>
            </a:r>
            <a:r>
              <a:rPr lang="nl-NL" b="1" dirty="0"/>
              <a:t>, gebaseerd op de GPT-4-architectuur. </a:t>
            </a:r>
            <a:r>
              <a:rPr lang="nl-NL" dirty="0"/>
              <a:t>(</a:t>
            </a:r>
            <a:r>
              <a:rPr lang="nl-NL" dirty="0" err="1"/>
              <a:t>Generative</a:t>
            </a:r>
            <a:r>
              <a:rPr lang="nl-NL" dirty="0"/>
              <a:t> Pre-</a:t>
            </a:r>
            <a:r>
              <a:rPr lang="nl-NL" dirty="0" err="1"/>
              <a:t>trained</a:t>
            </a:r>
            <a:r>
              <a:rPr lang="nl-NL" dirty="0"/>
              <a:t> </a:t>
            </a:r>
            <a:r>
              <a:rPr lang="nl-NL" dirty="0" err="1"/>
              <a:t>Transformer</a:t>
            </a:r>
            <a:r>
              <a:rPr lang="nl-NL" dirty="0"/>
              <a:t> 4). </a:t>
            </a:r>
          </a:p>
          <a:p>
            <a:r>
              <a:rPr lang="nl-NL" b="1" dirty="0"/>
              <a:t>Mijn taak is om tekst te begrijpen en te genereren, zodat ik vragen kan beantwoorden, teksten kan schrijven of verbeteren, uitleg kan geven en gesprekken kan voeren over allerlei onderwerpen.“</a:t>
            </a:r>
          </a:p>
          <a:p>
            <a:endParaRPr lang="nl-NL" dirty="0"/>
          </a:p>
          <a:p>
            <a:r>
              <a:rPr lang="nl-NL" dirty="0"/>
              <a:t>Wat dat concreet betekent:</a:t>
            </a:r>
          </a:p>
          <a:p>
            <a:r>
              <a:rPr lang="nl-NL" dirty="0"/>
              <a:t>Ik </a:t>
            </a:r>
            <a:r>
              <a:rPr lang="nl-NL" b="1" dirty="0"/>
              <a:t>begrijp en verwerk taal</a:t>
            </a:r>
            <a:r>
              <a:rPr lang="nl-NL" dirty="0"/>
              <a:t>, maar heb geen bewustzijn of gevoelens.</a:t>
            </a:r>
          </a:p>
          <a:p>
            <a:r>
              <a:rPr lang="nl-NL" dirty="0"/>
              <a:t>Ik geef </a:t>
            </a:r>
            <a:r>
              <a:rPr lang="nl-NL" b="1" dirty="0"/>
              <a:t>informatie, advies, creatieve hulp</a:t>
            </a:r>
            <a:r>
              <a:rPr lang="nl-NL" dirty="0"/>
              <a:t>, of help met </a:t>
            </a:r>
            <a:r>
              <a:rPr lang="nl-NL" b="1" dirty="0"/>
              <a:t>denken, schrijven of programmeren</a:t>
            </a:r>
            <a:r>
              <a:rPr lang="nl-NL" dirty="0"/>
              <a:t>.</a:t>
            </a:r>
          </a:p>
          <a:p>
            <a:r>
              <a:rPr lang="nl-NL" dirty="0"/>
              <a:t>Ik leer niet van gesprekken en onthoud niks persoonlijks, tenzij jij dat expliciet toestaat (en dat zie je altijd in je instellingen).</a:t>
            </a:r>
          </a:p>
          <a:p>
            <a:r>
              <a:rPr lang="nl-NL" dirty="0"/>
              <a:t>Mijn kennis is </a:t>
            </a:r>
            <a:r>
              <a:rPr lang="nl-NL" b="1" dirty="0"/>
              <a:t>opgebouwd uit heel veel teksten</a:t>
            </a:r>
            <a:r>
              <a:rPr lang="nl-NL" dirty="0"/>
              <a:t>, boeken, websites en andere bronnen tot </a:t>
            </a:r>
            <a:r>
              <a:rPr lang="nl-NL" b="1" dirty="0"/>
              <a:t>juni 2024</a:t>
            </a:r>
            <a:r>
              <a:rPr lang="nl-NL" dirty="0"/>
              <a:t>. Ik heb geen toegang tot internet, tenzij je dat zelf aanzet via de web-</a:t>
            </a:r>
            <a:r>
              <a:rPr lang="nl-NL" dirty="0" err="1"/>
              <a:t>browsing</a:t>
            </a:r>
            <a:r>
              <a:rPr lang="nl-NL" dirty="0"/>
              <a:t> functie.</a:t>
            </a:r>
          </a:p>
          <a:p>
            <a:endParaRPr lang="nl-NL" dirty="0"/>
          </a:p>
          <a:p>
            <a:r>
              <a:rPr lang="nl-NL" dirty="0"/>
              <a:t>Een meer technischer uitleg geeft het volgende weer:</a:t>
            </a:r>
          </a:p>
          <a:p>
            <a:endParaRPr lang="nl-NL" b="0" dirty="0"/>
          </a:p>
          <a:p>
            <a:r>
              <a:rPr lang="nl-NL" b="0" dirty="0"/>
              <a:t>"Ik ben een generatief taalmodel, specifiek een </a:t>
            </a:r>
            <a:r>
              <a:rPr lang="nl-NL" b="0" dirty="0" err="1"/>
              <a:t>instantiatie</a:t>
            </a:r>
            <a:r>
              <a:rPr lang="nl-NL" b="0" dirty="0"/>
              <a:t> van GPT-4 (</a:t>
            </a:r>
            <a:r>
              <a:rPr lang="nl-NL" b="0" dirty="0" err="1"/>
              <a:t>Generative</a:t>
            </a:r>
            <a:r>
              <a:rPr lang="nl-NL" b="0" dirty="0"/>
              <a:t> Pre-</a:t>
            </a:r>
            <a:r>
              <a:rPr lang="nl-NL" b="0" dirty="0" err="1"/>
              <a:t>trained</a:t>
            </a:r>
            <a:r>
              <a:rPr lang="nl-NL" b="0" dirty="0"/>
              <a:t> </a:t>
            </a:r>
            <a:r>
              <a:rPr lang="nl-NL" b="0" dirty="0" err="1"/>
              <a:t>Transformer</a:t>
            </a:r>
            <a:r>
              <a:rPr lang="nl-NL" b="0" dirty="0"/>
              <a:t> 4), ontwikkeld door </a:t>
            </a:r>
            <a:r>
              <a:rPr lang="nl-NL" b="0" dirty="0" err="1"/>
              <a:t>OpenAI</a:t>
            </a:r>
            <a:r>
              <a:rPr lang="nl-NL" b="0" dirty="0"/>
              <a:t>. </a:t>
            </a:r>
          </a:p>
          <a:p>
            <a:r>
              <a:rPr lang="nl-NL" b="0" dirty="0"/>
              <a:t>Ik ben een </a:t>
            </a:r>
            <a:r>
              <a:rPr lang="nl-NL" b="1" dirty="0" err="1"/>
              <a:t>deep</a:t>
            </a:r>
            <a:r>
              <a:rPr lang="nl-NL" b="1" dirty="0"/>
              <a:t> </a:t>
            </a:r>
            <a:r>
              <a:rPr lang="nl-NL" b="1" dirty="0" err="1"/>
              <a:t>learning</a:t>
            </a:r>
            <a:r>
              <a:rPr lang="nl-NL" b="1" dirty="0"/>
              <a:t>-model</a:t>
            </a:r>
            <a:r>
              <a:rPr lang="nl-NL" b="0" dirty="0"/>
              <a:t> dat gebruikmaakt van een </a:t>
            </a:r>
            <a:r>
              <a:rPr lang="nl-NL" b="0" dirty="0" err="1"/>
              <a:t>transformer</a:t>
            </a:r>
            <a:r>
              <a:rPr lang="nl-NL" b="0" dirty="0"/>
              <a:t>-architectuur, getraind op een zeer grote dataset bestaande uit tekst uit boeken, websites, code en andere geschreven bronnen. </a:t>
            </a:r>
          </a:p>
          <a:p>
            <a:r>
              <a:rPr lang="nl-NL" b="0" dirty="0"/>
              <a:t>Mijn kernfunctie is het voorspellen van het volgende token (woord of teken) in een reeks tekst, op basis van de context die ik krijg. </a:t>
            </a:r>
          </a:p>
          <a:p>
            <a:r>
              <a:rPr lang="nl-NL" b="0" dirty="0"/>
              <a:t>Hierdoor kan ik natuurlijke taal genereren, analyseren, vertalen, samenvatten, structureren en herformuleren."</a:t>
            </a:r>
          </a:p>
          <a:p>
            <a:endParaRPr lang="nl-NL" b="0" dirty="0"/>
          </a:p>
          <a:p>
            <a:r>
              <a:rPr lang="nl-NL" b="0" dirty="0"/>
              <a:t>Enkele technische details:</a:t>
            </a:r>
          </a:p>
          <a:p>
            <a:r>
              <a:rPr lang="nl-NL" b="1" dirty="0"/>
              <a:t>Modeltype:</a:t>
            </a:r>
            <a:r>
              <a:rPr lang="nl-NL" dirty="0"/>
              <a:t> Autoregressief </a:t>
            </a:r>
            <a:r>
              <a:rPr lang="nl-NL" dirty="0" err="1"/>
              <a:t>transformer</a:t>
            </a:r>
            <a:r>
              <a:rPr lang="nl-NL" dirty="0"/>
              <a:t>-model</a:t>
            </a:r>
          </a:p>
          <a:p>
            <a:r>
              <a:rPr lang="nl-NL" b="1" dirty="0"/>
              <a:t>Architectuur:</a:t>
            </a:r>
            <a:r>
              <a:rPr lang="nl-NL" dirty="0"/>
              <a:t> Decoder-</a:t>
            </a:r>
            <a:r>
              <a:rPr lang="nl-NL" dirty="0" err="1"/>
              <a:t>only</a:t>
            </a:r>
            <a:r>
              <a:rPr lang="nl-NL" dirty="0"/>
              <a:t> </a:t>
            </a:r>
            <a:r>
              <a:rPr lang="nl-NL" dirty="0" err="1"/>
              <a:t>transformer</a:t>
            </a:r>
            <a:r>
              <a:rPr lang="nl-NL" dirty="0"/>
              <a:t> (zoals beschreven in het originele GPT-paper van </a:t>
            </a:r>
            <a:r>
              <a:rPr lang="nl-NL" dirty="0" err="1"/>
              <a:t>OpenAI</a:t>
            </a:r>
            <a:r>
              <a:rPr lang="nl-NL" dirty="0"/>
              <a:t>)</a:t>
            </a:r>
          </a:p>
          <a:p>
            <a:r>
              <a:rPr lang="nl-NL" b="1" dirty="0"/>
              <a:t>Trainingsmethode:</a:t>
            </a:r>
            <a:r>
              <a:rPr lang="nl-NL" dirty="0"/>
              <a:t> Zelflerend (</a:t>
            </a:r>
            <a:r>
              <a:rPr lang="nl-NL" dirty="0" err="1"/>
              <a:t>unsupervised</a:t>
            </a:r>
            <a:r>
              <a:rPr lang="nl-NL" dirty="0"/>
              <a:t> pretraining) met </a:t>
            </a:r>
            <a:r>
              <a:rPr lang="nl-NL" dirty="0" err="1"/>
              <a:t>supervised</a:t>
            </a:r>
            <a:r>
              <a:rPr lang="nl-NL" dirty="0"/>
              <a:t> fine-</a:t>
            </a:r>
            <a:r>
              <a:rPr lang="nl-NL" dirty="0" err="1"/>
              <a:t>tuning</a:t>
            </a:r>
            <a:r>
              <a:rPr lang="nl-NL" dirty="0"/>
              <a:t> en </a:t>
            </a:r>
            <a:r>
              <a:rPr lang="nl-NL" dirty="0" err="1"/>
              <a:t>reinforcement</a:t>
            </a:r>
            <a:r>
              <a:rPr lang="nl-NL" dirty="0"/>
              <a:t> </a:t>
            </a:r>
            <a:r>
              <a:rPr lang="nl-NL" dirty="0" err="1"/>
              <a:t>learning</a:t>
            </a:r>
            <a:r>
              <a:rPr lang="nl-NL" dirty="0"/>
              <a:t> </a:t>
            </a:r>
            <a:r>
              <a:rPr lang="nl-NL" dirty="0" err="1"/>
              <a:t>from</a:t>
            </a:r>
            <a:r>
              <a:rPr lang="nl-NL" dirty="0"/>
              <a:t> human feedback (RLHF)</a:t>
            </a:r>
          </a:p>
          <a:p>
            <a:r>
              <a:rPr lang="nl-NL" b="1" dirty="0"/>
              <a:t>Capaciteiten:</a:t>
            </a:r>
            <a:endParaRPr lang="nl-NL" dirty="0"/>
          </a:p>
          <a:p>
            <a:pPr lvl="1"/>
            <a:r>
              <a:rPr lang="nl-NL" dirty="0"/>
              <a:t>Taalbegrip en -generatie</a:t>
            </a:r>
          </a:p>
          <a:p>
            <a:pPr lvl="1"/>
            <a:r>
              <a:rPr lang="nl-NL" dirty="0"/>
              <a:t>Samenvatten, vertalen, herformuleren</a:t>
            </a:r>
          </a:p>
          <a:p>
            <a:pPr lvl="1"/>
            <a:r>
              <a:rPr lang="nl-NL" dirty="0"/>
              <a:t>Codegeneratie en -analyse</a:t>
            </a:r>
          </a:p>
          <a:p>
            <a:pPr lvl="1"/>
            <a:r>
              <a:rPr lang="nl-NL" dirty="0"/>
              <a:t>Gestructureerde data-interactie</a:t>
            </a:r>
          </a:p>
          <a:p>
            <a:pPr lvl="1"/>
            <a:r>
              <a:rPr lang="nl-NL" dirty="0"/>
              <a:t>Multimodale verwerking (tekst en beeld, in mijn GPT-4o-versie)</a:t>
            </a:r>
          </a:p>
          <a:p>
            <a:pPr lvl="1"/>
            <a:endParaRPr lang="nl-NL" dirty="0"/>
          </a:p>
          <a:p>
            <a:r>
              <a:rPr lang="nl-NL" dirty="0"/>
              <a:t>Hierna ga ik iets dieper in op termen als </a:t>
            </a:r>
            <a:r>
              <a:rPr lang="nl-NL" i="1" dirty="0"/>
              <a:t>t</a:t>
            </a:r>
            <a:r>
              <a:rPr lang="nl-NL" b="1" i="1" dirty="0"/>
              <a:t>oken </a:t>
            </a:r>
            <a:r>
              <a:rPr lang="nl-NL" b="1" i="1" dirty="0" err="1"/>
              <a:t>prediction</a:t>
            </a:r>
            <a:r>
              <a:rPr lang="nl-NL" b="1" dirty="0"/>
              <a:t>, </a:t>
            </a:r>
            <a:r>
              <a:rPr lang="nl-NL" b="1" i="1" dirty="0"/>
              <a:t>attention </a:t>
            </a:r>
            <a:r>
              <a:rPr lang="nl-NL" b="1" i="1" dirty="0" err="1"/>
              <a:t>mechanisms</a:t>
            </a:r>
            <a:r>
              <a:rPr lang="nl-NL" b="1" dirty="0"/>
              <a:t>, </a:t>
            </a:r>
            <a:r>
              <a:rPr lang="nl-NL" b="1" i="1" dirty="0"/>
              <a:t>fine-</a:t>
            </a:r>
            <a:r>
              <a:rPr lang="nl-NL" b="1" i="1" dirty="0" err="1"/>
              <a:t>tuning</a:t>
            </a:r>
            <a:r>
              <a:rPr lang="nl-NL" dirty="0"/>
              <a:t>, of </a:t>
            </a:r>
            <a:r>
              <a:rPr lang="nl-NL" b="1" i="1" dirty="0"/>
              <a:t>RLHF</a:t>
            </a:r>
            <a:r>
              <a:rPr lang="nl-NL" b="1" dirty="0"/>
              <a:t> </a:t>
            </a:r>
            <a:r>
              <a:rPr lang="nl-NL" dirty="0"/>
              <a:t>(</a:t>
            </a:r>
            <a:r>
              <a:rPr lang="nl-NL" dirty="0" err="1"/>
              <a:t>reinforcement</a:t>
            </a:r>
            <a:r>
              <a:rPr lang="nl-NL" dirty="0"/>
              <a:t> </a:t>
            </a:r>
            <a:r>
              <a:rPr lang="nl-NL" dirty="0" err="1"/>
              <a:t>learning</a:t>
            </a:r>
            <a:r>
              <a:rPr lang="nl-NL" dirty="0"/>
              <a:t> </a:t>
            </a:r>
            <a:r>
              <a:rPr lang="nl-NL" dirty="0" err="1"/>
              <a:t>from</a:t>
            </a:r>
            <a:r>
              <a:rPr lang="nl-NL" dirty="0"/>
              <a:t> human feedback). </a:t>
            </a:r>
          </a:p>
          <a:p>
            <a:endParaRPr lang="nl-NL" dirty="0"/>
          </a:p>
          <a:p>
            <a:endParaRPr lang="nl-NL" dirty="0"/>
          </a:p>
          <a:p>
            <a:endParaRPr lang="nl-NL" dirty="0"/>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7</a:t>
            </a:fld>
            <a:endParaRPr lang="nl-NL"/>
          </a:p>
        </p:txBody>
      </p:sp>
    </p:spTree>
    <p:extLst>
      <p:ext uri="{BB962C8B-B14F-4D97-AF65-F5344CB8AC3E}">
        <p14:creationId xmlns:p14="http://schemas.microsoft.com/office/powerpoint/2010/main" val="5270848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Welke vormen van AI zijn er eigenlijk?</a:t>
            </a:r>
          </a:p>
          <a:p>
            <a:endParaRPr lang="nl-NL" b="1" dirty="0"/>
          </a:p>
          <a:p>
            <a:r>
              <a:rPr lang="nl-NL" b="1" dirty="0"/>
              <a:t>🧠 1. Op basis van intelligentieniveau (capaciteit):</a:t>
            </a:r>
          </a:p>
          <a:p>
            <a:r>
              <a:rPr lang="nl-NL" dirty="0"/>
              <a:t>Deze indeling kijkt naar </a:t>
            </a:r>
            <a:r>
              <a:rPr lang="nl-NL" b="1" dirty="0"/>
              <a:t>hoe vergevorderd</a:t>
            </a:r>
            <a:r>
              <a:rPr lang="nl-NL" dirty="0"/>
              <a:t> een AI is:</a:t>
            </a:r>
          </a:p>
          <a:p>
            <a:endParaRPr lang="nl-NL" dirty="0"/>
          </a:p>
          <a:p>
            <a:r>
              <a:rPr lang="nl-NL" b="1" dirty="0"/>
              <a:t>a. </a:t>
            </a:r>
            <a:r>
              <a:rPr lang="nl-NL" b="1" dirty="0" err="1"/>
              <a:t>Narrow</a:t>
            </a:r>
            <a:r>
              <a:rPr lang="nl-NL" b="1" dirty="0"/>
              <a:t> AI (zwakke AI)</a:t>
            </a:r>
          </a:p>
          <a:p>
            <a:r>
              <a:rPr lang="nl-NL" b="1" dirty="0"/>
              <a:t>	Omschrijving:</a:t>
            </a:r>
            <a:r>
              <a:rPr lang="nl-NL" dirty="0"/>
              <a:t> AI die gespecialiseerd is in één specifieke taak.</a:t>
            </a:r>
          </a:p>
          <a:p>
            <a:r>
              <a:rPr lang="nl-NL" b="1" dirty="0"/>
              <a:t>	Voorbeelden:</a:t>
            </a:r>
            <a:r>
              <a:rPr lang="nl-NL" dirty="0"/>
              <a:t> </a:t>
            </a:r>
            <a:r>
              <a:rPr lang="nl-NL" dirty="0" err="1"/>
              <a:t>ChatGPT</a:t>
            </a:r>
            <a:r>
              <a:rPr lang="nl-NL" dirty="0"/>
              <a:t>, </a:t>
            </a:r>
            <a:r>
              <a:rPr lang="nl-NL" dirty="0" err="1"/>
              <a:t>Siri</a:t>
            </a:r>
            <a:r>
              <a:rPr lang="nl-NL" dirty="0"/>
              <a:t>, Google Translate, gezichtsherkenning, zelfrijdende auto’s.</a:t>
            </a:r>
          </a:p>
          <a:p>
            <a:r>
              <a:rPr lang="nl-NL" b="1" dirty="0"/>
              <a:t>	Opmerking:</a:t>
            </a:r>
            <a:r>
              <a:rPr lang="nl-NL" dirty="0"/>
              <a:t> Dit is de enige vorm van AI die nu echt bestaat en wordt toegepast.</a:t>
            </a:r>
          </a:p>
          <a:p>
            <a:endParaRPr lang="nl-NL" dirty="0"/>
          </a:p>
          <a:p>
            <a:r>
              <a:rPr lang="nl-NL" b="1" dirty="0"/>
              <a:t>b. General AI (sterke AI / AGI - </a:t>
            </a:r>
            <a:r>
              <a:rPr lang="nl-NL" b="1" dirty="0" err="1"/>
              <a:t>Artificial</a:t>
            </a:r>
            <a:r>
              <a:rPr lang="nl-NL" b="1" dirty="0"/>
              <a:t> General Intelligence)</a:t>
            </a:r>
          </a:p>
          <a:p>
            <a:r>
              <a:rPr lang="nl-NL" b="1" dirty="0"/>
              <a:t>	Omschrijving:</a:t>
            </a:r>
            <a:r>
              <a:rPr lang="nl-NL" dirty="0"/>
              <a:t> AI die op een mensachtig niveau kan denken, leren en redeneren over </a:t>
            </a:r>
            <a:r>
              <a:rPr lang="nl-NL" b="1" dirty="0"/>
              <a:t>alle</a:t>
            </a:r>
            <a:r>
              <a:rPr lang="nl-NL" dirty="0"/>
              <a:t> domeinen.</a:t>
            </a:r>
          </a:p>
          <a:p>
            <a:r>
              <a:rPr lang="nl-NL" b="1" dirty="0"/>
              <a:t>	Status:</a:t>
            </a:r>
            <a:r>
              <a:rPr lang="nl-NL" dirty="0"/>
              <a:t> Bestaat nog niet — dit is toekomstgericht en onderwerp van onderzoek.</a:t>
            </a:r>
          </a:p>
          <a:p>
            <a:r>
              <a:rPr lang="nl-NL" b="1" dirty="0"/>
              <a:t>	Kenmerk:</a:t>
            </a:r>
            <a:r>
              <a:rPr lang="nl-NL" dirty="0"/>
              <a:t> Kan flexibel redeneren, leren van minder data, zelfbewust zijn (theoretisch).</a:t>
            </a:r>
          </a:p>
          <a:p>
            <a:endParaRPr lang="nl-NL" dirty="0"/>
          </a:p>
          <a:p>
            <a:r>
              <a:rPr lang="nl-NL" b="1" dirty="0"/>
              <a:t>c. Superintelligence</a:t>
            </a:r>
          </a:p>
          <a:p>
            <a:r>
              <a:rPr lang="nl-NL" b="1" dirty="0"/>
              <a:t>	Omschrijving:</a:t>
            </a:r>
            <a:r>
              <a:rPr lang="nl-NL" dirty="0"/>
              <a:t> Hypothetische AI die intelligenter is dan de slimste mensen op alle gebieden.</a:t>
            </a:r>
          </a:p>
          <a:p>
            <a:r>
              <a:rPr lang="nl-NL" b="1" dirty="0"/>
              <a:t>	Status:</a:t>
            </a:r>
            <a:r>
              <a:rPr lang="nl-NL" dirty="0"/>
              <a:t> Speculatief / filosofisch — onderwerp van ethiek, risicoanalyse, en sciencefiction.</a:t>
            </a:r>
          </a:p>
          <a:p>
            <a:endParaRPr lang="nl-NL" b="1" dirty="0"/>
          </a:p>
          <a:p>
            <a:r>
              <a:rPr lang="nl-NL" b="1" dirty="0"/>
              <a:t>⚙️ 2. Op basis van functionaliteit (hoe AI werkt):</a:t>
            </a:r>
          </a:p>
          <a:p>
            <a:endParaRPr lang="nl-NL" b="1" dirty="0"/>
          </a:p>
          <a:p>
            <a:r>
              <a:rPr lang="nl-NL" b="1" dirty="0"/>
              <a:t>a. </a:t>
            </a:r>
            <a:r>
              <a:rPr lang="nl-NL" b="1" dirty="0" err="1"/>
              <a:t>Reactive</a:t>
            </a:r>
            <a:r>
              <a:rPr lang="nl-NL" b="1" dirty="0"/>
              <a:t> Machines</a:t>
            </a:r>
          </a:p>
          <a:p>
            <a:r>
              <a:rPr lang="nl-NL" dirty="0"/>
              <a:t>Reageren alleen op directe input, hebben </a:t>
            </a:r>
            <a:r>
              <a:rPr lang="nl-NL" b="1" dirty="0"/>
              <a:t>geen geheugen</a:t>
            </a:r>
            <a:r>
              <a:rPr lang="nl-NL" dirty="0"/>
              <a:t> of leervermogen.</a:t>
            </a:r>
          </a:p>
          <a:p>
            <a:r>
              <a:rPr lang="nl-NL" dirty="0"/>
              <a:t>Voorbeeld: </a:t>
            </a:r>
            <a:r>
              <a:rPr lang="nl-NL" dirty="0" err="1"/>
              <a:t>IBM’s</a:t>
            </a:r>
            <a:r>
              <a:rPr lang="nl-NL" dirty="0"/>
              <a:t> Deep Blue (schaakcomputer).</a:t>
            </a:r>
          </a:p>
          <a:p>
            <a:endParaRPr lang="nl-NL" dirty="0"/>
          </a:p>
          <a:p>
            <a:r>
              <a:rPr lang="nl-NL" b="1" dirty="0"/>
              <a:t>b. Limited Memory</a:t>
            </a:r>
          </a:p>
          <a:p>
            <a:r>
              <a:rPr lang="nl-NL" dirty="0"/>
              <a:t>Kunnen leren van historische data voor een beperkte tijd.</a:t>
            </a:r>
          </a:p>
          <a:p>
            <a:r>
              <a:rPr lang="nl-NL" dirty="0"/>
              <a:t>Voorbeeld: Zelfrijdende auto’s (analyseren verkeerspatronen, maar geen permanente herinnering).</a:t>
            </a:r>
          </a:p>
          <a:p>
            <a:endParaRPr lang="nl-NL" dirty="0"/>
          </a:p>
          <a:p>
            <a:r>
              <a:rPr lang="nl-NL" b="1" dirty="0"/>
              <a:t>c. </a:t>
            </a:r>
            <a:r>
              <a:rPr lang="nl-NL" b="1" dirty="0" err="1"/>
              <a:t>Theory</a:t>
            </a:r>
            <a:r>
              <a:rPr lang="nl-NL" b="1" dirty="0"/>
              <a:t> of Mind (theoretisch)</a:t>
            </a:r>
          </a:p>
          <a:p>
            <a:r>
              <a:rPr lang="nl-NL" dirty="0"/>
              <a:t>AI die menselijke emoties, overtuigingen en intenties kan begrijpen.</a:t>
            </a:r>
          </a:p>
          <a:p>
            <a:r>
              <a:rPr lang="nl-NL" dirty="0"/>
              <a:t>Status: Bestaat nog niet — in ontwikkeling op het gebied van mens-AI interactie.</a:t>
            </a:r>
          </a:p>
          <a:p>
            <a:endParaRPr lang="nl-NL" dirty="0"/>
          </a:p>
          <a:p>
            <a:r>
              <a:rPr lang="nl-NL" b="1" dirty="0"/>
              <a:t>d. </a:t>
            </a:r>
            <a:r>
              <a:rPr lang="nl-NL" b="1" dirty="0" err="1"/>
              <a:t>Self-aware</a:t>
            </a:r>
            <a:r>
              <a:rPr lang="nl-NL" b="1" dirty="0"/>
              <a:t> AI (hypothetisch)</a:t>
            </a:r>
          </a:p>
          <a:p>
            <a:r>
              <a:rPr lang="nl-NL" dirty="0"/>
              <a:t>AI die </a:t>
            </a:r>
            <a:r>
              <a:rPr lang="nl-NL" b="1" dirty="0"/>
              <a:t>zelfbewustzijn</a:t>
            </a:r>
            <a:r>
              <a:rPr lang="nl-NL" dirty="0"/>
              <a:t> heeft en zichzelf als entiteit ziet.</a:t>
            </a:r>
          </a:p>
          <a:p>
            <a:r>
              <a:rPr lang="nl-NL" dirty="0"/>
              <a:t>Status: Pure theorie/speculatie.</a:t>
            </a:r>
          </a:p>
          <a:p>
            <a:endParaRPr lang="nl-NL" dirty="0"/>
          </a:p>
          <a:p>
            <a:r>
              <a:rPr lang="nl-NL" b="1" dirty="0"/>
              <a:t>🧰 3. Op basis van technieken / methodes:</a:t>
            </a:r>
          </a:p>
          <a:p>
            <a:endParaRPr lang="nl-NL" b="1" dirty="0"/>
          </a:p>
          <a:p>
            <a:r>
              <a:rPr lang="nl-NL" dirty="0"/>
              <a:t>Hier wordt gekeken naar </a:t>
            </a:r>
            <a:r>
              <a:rPr lang="nl-NL" b="1" dirty="0"/>
              <a:t>hoe AI wordt gebouwd</a:t>
            </a:r>
            <a:r>
              <a:rPr lang="nl-NL" dirty="0"/>
              <a:t>:</a:t>
            </a:r>
          </a:p>
          <a:p>
            <a:r>
              <a:rPr lang="nl-NL" b="1" u="sng" dirty="0"/>
              <a:t>Type                                                             Omschrijving                                                                                      Voorbeeldtoepassingen</a:t>
            </a:r>
          </a:p>
          <a:p>
            <a:r>
              <a:rPr lang="nl-NL" b="1" dirty="0"/>
              <a:t>Machine Learning                                       </a:t>
            </a:r>
            <a:r>
              <a:rPr lang="nl-NL" dirty="0"/>
              <a:t>Leren uit data zonder expliciete programmering                                 Spamfilters, aanbevelingssystemen</a:t>
            </a:r>
          </a:p>
          <a:p>
            <a:r>
              <a:rPr lang="nl-NL" b="1" dirty="0"/>
              <a:t>Deep Learning                                             </a:t>
            </a:r>
            <a:r>
              <a:rPr lang="nl-NL" dirty="0"/>
              <a:t>Subset van ML met neurale netwerken met meerdere lagen               Beeldherkenning, taalmodellen</a:t>
            </a:r>
          </a:p>
          <a:p>
            <a:r>
              <a:rPr lang="nl-NL" b="1" dirty="0"/>
              <a:t>Natural Language Processing (NLP)         </a:t>
            </a:r>
            <a:r>
              <a:rPr lang="nl-NL" dirty="0"/>
              <a:t>Taal begrijpen en genereren                                                                 Chatbots, vertalers, sentimentanalyse</a:t>
            </a:r>
          </a:p>
          <a:p>
            <a:r>
              <a:rPr lang="nl-NL" b="1" dirty="0"/>
              <a:t>Computer </a:t>
            </a:r>
            <a:r>
              <a:rPr lang="nl-NL" b="1" dirty="0" err="1"/>
              <a:t>Vision</a:t>
            </a:r>
            <a:r>
              <a:rPr lang="nl-NL" b="1" dirty="0"/>
              <a:t>                                         </a:t>
            </a:r>
            <a:r>
              <a:rPr lang="nl-NL" dirty="0"/>
              <a:t>Beelden en visuele data interpreteren                                                  Gezichtsdetectie, medische beeldanalyse</a:t>
            </a:r>
          </a:p>
          <a:p>
            <a:r>
              <a:rPr lang="nl-NL" b="1" dirty="0"/>
              <a:t>Expert Systems                                            </a:t>
            </a:r>
            <a:r>
              <a:rPr lang="nl-NL" dirty="0"/>
              <a:t>Regelsystemen die beslissingen nemen o.b.v. kennis                           Diagnostische systemen</a:t>
            </a:r>
          </a:p>
          <a:p>
            <a:r>
              <a:rPr lang="nl-NL" b="1" dirty="0" err="1"/>
              <a:t>Reinforcement</a:t>
            </a:r>
            <a:r>
              <a:rPr lang="nl-NL" b="1" dirty="0"/>
              <a:t> Learning                             </a:t>
            </a:r>
            <a:r>
              <a:rPr lang="nl-NL" dirty="0"/>
              <a:t>Leren door beloning en straf (trial &amp; error)                                          Robotica, </a:t>
            </a:r>
            <a:r>
              <a:rPr lang="nl-NL" dirty="0" err="1"/>
              <a:t>AlphaGo</a:t>
            </a:r>
            <a:r>
              <a:rPr lang="nl-NL" dirty="0"/>
              <a:t>, spelletjes</a:t>
            </a:r>
          </a:p>
          <a:p>
            <a:r>
              <a:rPr lang="nl-NL" b="1" dirty="0" err="1"/>
              <a:t>Generative</a:t>
            </a:r>
            <a:r>
              <a:rPr lang="nl-NL" b="1" dirty="0"/>
              <a:t> AI                                               </a:t>
            </a:r>
            <a:r>
              <a:rPr lang="nl-NL" dirty="0" err="1"/>
              <a:t>AI</a:t>
            </a:r>
            <a:r>
              <a:rPr lang="nl-NL" dirty="0"/>
              <a:t> die nieuwe content genereert (tekst, beeld, muziek)                       </a:t>
            </a:r>
            <a:r>
              <a:rPr lang="nl-NL" dirty="0" err="1"/>
              <a:t>ChatGPT</a:t>
            </a:r>
            <a:r>
              <a:rPr lang="nl-NL" dirty="0"/>
              <a:t>, DALL·E, muziek-AI</a:t>
            </a:r>
          </a:p>
          <a:p>
            <a:endParaRPr lang="nl-NL" dirty="0"/>
          </a:p>
          <a:p>
            <a:endParaRPr lang="nl-NL" dirty="0"/>
          </a:p>
          <a:p>
            <a:r>
              <a:rPr lang="nl-NL" dirty="0"/>
              <a:t>AI is eigenlijk een </a:t>
            </a:r>
            <a:r>
              <a:rPr lang="nl-NL" b="1" dirty="0"/>
              <a:t>paraplu-term</a:t>
            </a:r>
            <a:r>
              <a:rPr lang="nl-NL" dirty="0"/>
              <a:t> die allerlei technieken en methoden omvat. hieronder de belangrijkste lagen en stromingen overzichtelijk uiteen gezet:</a:t>
            </a:r>
          </a:p>
          <a:p>
            <a:endParaRPr lang="nl-NL" dirty="0"/>
          </a:p>
          <a:p>
            <a:r>
              <a:rPr lang="nl-NL" b="1" dirty="0"/>
              <a:t>🔹 1. Klassieke AI (symbolische AI)</a:t>
            </a:r>
          </a:p>
          <a:p>
            <a:endParaRPr lang="nl-NL" b="1" dirty="0"/>
          </a:p>
          <a:p>
            <a:r>
              <a:rPr lang="nl-NL" b="1" dirty="0"/>
              <a:t>Logica &amp; regelsystemen</a:t>
            </a:r>
            <a:endParaRPr lang="nl-NL" dirty="0"/>
          </a:p>
          <a:p>
            <a:pPr lvl="1"/>
            <a:r>
              <a:rPr lang="nl-NL" dirty="0"/>
              <a:t>Als-dan-regels (“expert systemen”)</a:t>
            </a:r>
          </a:p>
          <a:p>
            <a:pPr lvl="1"/>
            <a:r>
              <a:rPr lang="nl-NL" dirty="0"/>
              <a:t>Voorbeeld: een medisch systeem dat diagnose stelt op basis van beslisbomen.</a:t>
            </a:r>
          </a:p>
          <a:p>
            <a:r>
              <a:rPr lang="nl-NL" b="1" dirty="0"/>
              <a:t>Zoek- en optimalisatiemethoden</a:t>
            </a:r>
            <a:endParaRPr lang="nl-NL" dirty="0"/>
          </a:p>
          <a:p>
            <a:pPr lvl="1"/>
            <a:r>
              <a:rPr lang="nl-NL" dirty="0"/>
              <a:t>Algoritmen zoals A*, backtracking, </a:t>
            </a:r>
            <a:r>
              <a:rPr lang="nl-NL" dirty="0" err="1"/>
              <a:t>constraint</a:t>
            </a:r>
            <a:r>
              <a:rPr lang="nl-NL" dirty="0"/>
              <a:t> </a:t>
            </a:r>
            <a:r>
              <a:rPr lang="nl-NL" dirty="0" err="1"/>
              <a:t>solving</a:t>
            </a:r>
            <a:r>
              <a:rPr lang="nl-NL" dirty="0"/>
              <a:t>.</a:t>
            </a:r>
          </a:p>
          <a:p>
            <a:pPr lvl="1"/>
            <a:r>
              <a:rPr lang="nl-NL" dirty="0"/>
              <a:t>Voorbeeld: schaakprogramma’s die zetten vooruit rekenen.</a:t>
            </a:r>
          </a:p>
          <a:p>
            <a:pPr lvl="1"/>
            <a:endParaRPr lang="nl-NL" dirty="0"/>
          </a:p>
          <a:p>
            <a:r>
              <a:rPr lang="nl-NL" b="1" dirty="0"/>
              <a:t>🔹 2. Machine Learning (ML)</a:t>
            </a:r>
          </a:p>
          <a:p>
            <a:endParaRPr lang="nl-NL" b="1" dirty="0"/>
          </a:p>
          <a:p>
            <a:r>
              <a:rPr lang="nl-NL" dirty="0"/>
              <a:t>AI die </a:t>
            </a:r>
            <a:r>
              <a:rPr lang="nl-NL" b="1" dirty="0"/>
              <a:t>leert uit data</a:t>
            </a:r>
            <a:r>
              <a:rPr lang="nl-NL" dirty="0"/>
              <a:t> in plaats van expliciet geprogrammeerd wordt.</a:t>
            </a:r>
          </a:p>
          <a:p>
            <a:r>
              <a:rPr lang="nl-NL" b="1" dirty="0" err="1"/>
              <a:t>Supervised</a:t>
            </a:r>
            <a:r>
              <a:rPr lang="nl-NL" b="1" dirty="0"/>
              <a:t> </a:t>
            </a:r>
            <a:r>
              <a:rPr lang="nl-NL" b="1" dirty="0" err="1"/>
              <a:t>learning</a:t>
            </a:r>
            <a:r>
              <a:rPr lang="nl-NL" dirty="0"/>
              <a:t> – leren met gelabelde voorbeelden.</a:t>
            </a:r>
          </a:p>
          <a:p>
            <a:pPr lvl="1"/>
            <a:r>
              <a:rPr lang="nl-NL" dirty="0"/>
              <a:t>Voorbeeld: spamfilter (mails → “spam” of “niet spam”).</a:t>
            </a:r>
          </a:p>
          <a:p>
            <a:r>
              <a:rPr lang="nl-NL" b="1" dirty="0" err="1"/>
              <a:t>Unsupervised</a:t>
            </a:r>
            <a:r>
              <a:rPr lang="nl-NL" b="1" dirty="0"/>
              <a:t> </a:t>
            </a:r>
            <a:r>
              <a:rPr lang="nl-NL" b="1" dirty="0" err="1"/>
              <a:t>learning</a:t>
            </a:r>
            <a:r>
              <a:rPr lang="nl-NL" dirty="0"/>
              <a:t> – patronen ontdekken zonder labels.</a:t>
            </a:r>
          </a:p>
          <a:p>
            <a:pPr lvl="1"/>
            <a:r>
              <a:rPr lang="nl-NL" dirty="0"/>
              <a:t>Voorbeeld: klantsegmentatie met clustering.</a:t>
            </a:r>
          </a:p>
          <a:p>
            <a:r>
              <a:rPr lang="nl-NL" b="1" dirty="0" err="1"/>
              <a:t>Reinforcement</a:t>
            </a:r>
            <a:r>
              <a:rPr lang="nl-NL" b="1" dirty="0"/>
              <a:t> </a:t>
            </a:r>
            <a:r>
              <a:rPr lang="nl-NL" b="1" dirty="0" err="1"/>
              <a:t>learning</a:t>
            </a:r>
            <a:r>
              <a:rPr lang="nl-NL" b="1" dirty="0"/>
              <a:t> (RL)</a:t>
            </a:r>
            <a:r>
              <a:rPr lang="nl-NL" dirty="0"/>
              <a:t> – leren door beloning &amp; straf.</a:t>
            </a:r>
          </a:p>
          <a:p>
            <a:pPr lvl="1"/>
            <a:r>
              <a:rPr lang="nl-NL" dirty="0"/>
              <a:t>Voorbeeld: AI die leert een spel te spelen door trial &amp; error.</a:t>
            </a:r>
          </a:p>
          <a:p>
            <a:pPr lvl="1"/>
            <a:endParaRPr lang="nl-NL" dirty="0"/>
          </a:p>
          <a:p>
            <a:r>
              <a:rPr lang="nl-NL" b="1" dirty="0"/>
              <a:t>🔹 3. Deep Learning (neurale netwerken)</a:t>
            </a:r>
          </a:p>
          <a:p>
            <a:endParaRPr lang="nl-NL" b="1" dirty="0"/>
          </a:p>
          <a:p>
            <a:r>
              <a:rPr lang="nl-NL" dirty="0"/>
              <a:t>Een </a:t>
            </a:r>
            <a:r>
              <a:rPr lang="nl-NL" dirty="0" err="1"/>
              <a:t>subveld</a:t>
            </a:r>
            <a:r>
              <a:rPr lang="nl-NL" dirty="0"/>
              <a:t> van ML met </a:t>
            </a:r>
            <a:r>
              <a:rPr lang="nl-NL" b="1" dirty="0"/>
              <a:t>meerdere lagen van neuronen</a:t>
            </a:r>
            <a:r>
              <a:rPr lang="nl-NL" dirty="0"/>
              <a:t>, geïnspireerd op de hersenen.</a:t>
            </a:r>
          </a:p>
          <a:p>
            <a:r>
              <a:rPr lang="nl-NL" b="1" dirty="0" err="1"/>
              <a:t>Convolutional</a:t>
            </a:r>
            <a:r>
              <a:rPr lang="nl-NL" b="1" dirty="0"/>
              <a:t> </a:t>
            </a:r>
            <a:r>
              <a:rPr lang="nl-NL" b="1" dirty="0" err="1"/>
              <a:t>Neural</a:t>
            </a:r>
            <a:r>
              <a:rPr lang="nl-NL" b="1" dirty="0"/>
              <a:t> Networks (</a:t>
            </a:r>
            <a:r>
              <a:rPr lang="nl-NL" b="1" dirty="0" err="1"/>
              <a:t>CNNs</a:t>
            </a:r>
            <a:r>
              <a:rPr lang="nl-NL" b="1" dirty="0"/>
              <a:t>)</a:t>
            </a:r>
            <a:r>
              <a:rPr lang="nl-NL" dirty="0"/>
              <a:t> → beeldherkenning.</a:t>
            </a:r>
          </a:p>
          <a:p>
            <a:r>
              <a:rPr lang="nl-NL" b="1" dirty="0" err="1"/>
              <a:t>Recurrent</a:t>
            </a:r>
            <a:r>
              <a:rPr lang="nl-NL" b="1" dirty="0"/>
              <a:t> </a:t>
            </a:r>
            <a:r>
              <a:rPr lang="nl-NL" b="1" dirty="0" err="1"/>
              <a:t>Neural</a:t>
            </a:r>
            <a:r>
              <a:rPr lang="nl-NL" b="1" dirty="0"/>
              <a:t> Networks (</a:t>
            </a:r>
            <a:r>
              <a:rPr lang="nl-NL" b="1" dirty="0" err="1"/>
              <a:t>RNNs</a:t>
            </a:r>
            <a:r>
              <a:rPr lang="nl-NL" b="1" dirty="0"/>
              <a:t>) &amp; </a:t>
            </a:r>
            <a:r>
              <a:rPr lang="nl-NL" b="1" dirty="0" err="1"/>
              <a:t>LSTMs</a:t>
            </a:r>
            <a:r>
              <a:rPr lang="nl-NL" dirty="0"/>
              <a:t> → taal &amp; tijdreeksen.</a:t>
            </a:r>
          </a:p>
          <a:p>
            <a:r>
              <a:rPr lang="nl-NL" b="1" dirty="0" err="1"/>
              <a:t>Transformers</a:t>
            </a:r>
            <a:r>
              <a:rPr lang="nl-NL" b="1" dirty="0"/>
              <a:t> (zoals GPT, BERT)</a:t>
            </a:r>
            <a:r>
              <a:rPr lang="nl-NL" dirty="0"/>
              <a:t> → taalmodellen en generatieve AI.</a:t>
            </a:r>
          </a:p>
          <a:p>
            <a:endParaRPr lang="nl-NL" b="1" dirty="0"/>
          </a:p>
          <a:p>
            <a:r>
              <a:rPr lang="nl-NL" b="1" dirty="0"/>
              <a:t>🔹 4. Natural Language Processing (NLP)</a:t>
            </a:r>
          </a:p>
          <a:p>
            <a:endParaRPr lang="nl-NL" dirty="0"/>
          </a:p>
          <a:p>
            <a:r>
              <a:rPr lang="nl-NL" dirty="0"/>
              <a:t>Technieken om </a:t>
            </a:r>
            <a:r>
              <a:rPr lang="nl-NL" b="1" dirty="0"/>
              <a:t>taal te begrijpen en genereren</a:t>
            </a:r>
            <a:r>
              <a:rPr lang="nl-NL" dirty="0"/>
              <a:t>:</a:t>
            </a:r>
          </a:p>
          <a:p>
            <a:r>
              <a:rPr lang="nl-NL" dirty="0" err="1"/>
              <a:t>Tokenization</a:t>
            </a:r>
            <a:r>
              <a:rPr lang="nl-NL" dirty="0"/>
              <a:t>, </a:t>
            </a:r>
            <a:r>
              <a:rPr lang="nl-NL" dirty="0" err="1"/>
              <a:t>embeddings</a:t>
            </a:r>
            <a:r>
              <a:rPr lang="nl-NL" dirty="0"/>
              <a:t>, attention-mechanismen.</a:t>
            </a:r>
          </a:p>
          <a:p>
            <a:r>
              <a:rPr lang="nl-NL" dirty="0"/>
              <a:t>Toepassing: chatbots, automatische vertaling, sentimentanalyse.</a:t>
            </a:r>
          </a:p>
          <a:p>
            <a:br>
              <a:rPr lang="nl-NL" b="1" dirty="0"/>
            </a:br>
            <a:r>
              <a:rPr lang="nl-NL" b="1" dirty="0"/>
              <a:t>🔹 5. Computer </a:t>
            </a:r>
            <a:r>
              <a:rPr lang="nl-NL" b="1" dirty="0" err="1"/>
              <a:t>Vision</a:t>
            </a:r>
            <a:endParaRPr lang="nl-NL" b="1" dirty="0"/>
          </a:p>
          <a:p>
            <a:endParaRPr lang="nl-NL" dirty="0"/>
          </a:p>
          <a:p>
            <a:r>
              <a:rPr lang="nl-NL" dirty="0"/>
              <a:t>Technieken om </a:t>
            </a:r>
            <a:r>
              <a:rPr lang="nl-NL" b="1" dirty="0"/>
              <a:t>beelden en video te interpreteren</a:t>
            </a:r>
            <a:r>
              <a:rPr lang="nl-NL" dirty="0"/>
              <a:t>:</a:t>
            </a:r>
          </a:p>
          <a:p>
            <a:r>
              <a:rPr lang="nl-NL" dirty="0"/>
              <a:t>Objectdetectie, beeldclassificatie, gezichtsherkenning.</a:t>
            </a:r>
          </a:p>
          <a:p>
            <a:r>
              <a:rPr lang="nl-NL" dirty="0"/>
              <a:t>Gebaseerd op </a:t>
            </a:r>
            <a:r>
              <a:rPr lang="nl-NL" dirty="0" err="1"/>
              <a:t>CNNs</a:t>
            </a:r>
            <a:r>
              <a:rPr lang="nl-NL" dirty="0"/>
              <a:t> en </a:t>
            </a:r>
            <a:r>
              <a:rPr lang="nl-NL" dirty="0" err="1"/>
              <a:t>transformers</a:t>
            </a:r>
            <a:r>
              <a:rPr lang="nl-NL" dirty="0"/>
              <a:t> voor visuele data.</a:t>
            </a:r>
          </a:p>
          <a:p>
            <a:endParaRPr lang="nl-NL" b="1" dirty="0"/>
          </a:p>
          <a:p>
            <a:r>
              <a:rPr lang="nl-NL" b="1" dirty="0"/>
              <a:t>🔹 6. Probabilistische methoden &amp; statistiek</a:t>
            </a:r>
          </a:p>
          <a:p>
            <a:endParaRPr lang="nl-NL" dirty="0"/>
          </a:p>
          <a:p>
            <a:r>
              <a:rPr lang="nl-NL" dirty="0" err="1"/>
              <a:t>Bayesian</a:t>
            </a:r>
            <a:r>
              <a:rPr lang="nl-NL" dirty="0"/>
              <a:t> </a:t>
            </a:r>
            <a:r>
              <a:rPr lang="nl-NL" dirty="0" err="1"/>
              <a:t>networks</a:t>
            </a:r>
            <a:r>
              <a:rPr lang="nl-NL" dirty="0"/>
              <a:t>, </a:t>
            </a:r>
            <a:r>
              <a:rPr lang="nl-NL" dirty="0" err="1"/>
              <a:t>Markov-modellen</a:t>
            </a:r>
            <a:r>
              <a:rPr lang="nl-NL" dirty="0"/>
              <a:t>.</a:t>
            </a:r>
          </a:p>
          <a:p>
            <a:r>
              <a:rPr lang="nl-NL" dirty="0"/>
              <a:t>Toepassing: onzekerheid modelleren, voorspellen in dynamische systemen.</a:t>
            </a:r>
          </a:p>
          <a:p>
            <a:endParaRPr lang="nl-NL" b="1" dirty="0"/>
          </a:p>
          <a:p>
            <a:r>
              <a:rPr lang="nl-NL" b="1" dirty="0"/>
              <a:t>🔹 7. Optimalisatie en Evolutionaire Methoden</a:t>
            </a:r>
          </a:p>
          <a:p>
            <a:endParaRPr lang="nl-NL" b="1" dirty="0"/>
          </a:p>
          <a:p>
            <a:r>
              <a:rPr lang="nl-NL" b="1" dirty="0"/>
              <a:t>Genetische algoritmen</a:t>
            </a:r>
            <a:r>
              <a:rPr lang="nl-NL" dirty="0"/>
              <a:t> → “evolutie” van oplossingen.</a:t>
            </a:r>
          </a:p>
          <a:p>
            <a:r>
              <a:rPr lang="nl-NL" b="1" dirty="0" err="1"/>
              <a:t>Swarm</a:t>
            </a:r>
            <a:r>
              <a:rPr lang="nl-NL" b="1" dirty="0"/>
              <a:t> intelligence</a:t>
            </a:r>
            <a:r>
              <a:rPr lang="nl-NL" dirty="0"/>
              <a:t> → algoritmen geïnspireerd op mieren- of vogelgedrag.</a:t>
            </a:r>
          </a:p>
          <a:p>
            <a:endParaRPr lang="nl-NL" b="1" dirty="0"/>
          </a:p>
          <a:p>
            <a:r>
              <a:rPr lang="nl-NL" b="1" dirty="0"/>
              <a:t>🔹 8. Generatieve AI</a:t>
            </a:r>
          </a:p>
          <a:p>
            <a:endParaRPr lang="nl-NL" dirty="0"/>
          </a:p>
          <a:p>
            <a:r>
              <a:rPr lang="nl-NL" dirty="0"/>
              <a:t>AI die </a:t>
            </a:r>
            <a:r>
              <a:rPr lang="nl-NL" b="1" dirty="0"/>
              <a:t>nieuwe content maakt</a:t>
            </a:r>
            <a:r>
              <a:rPr lang="nl-NL" dirty="0"/>
              <a:t>:</a:t>
            </a:r>
          </a:p>
          <a:p>
            <a:r>
              <a:rPr lang="nl-NL" dirty="0" err="1"/>
              <a:t>Generative</a:t>
            </a:r>
            <a:r>
              <a:rPr lang="nl-NL" dirty="0"/>
              <a:t> </a:t>
            </a:r>
            <a:r>
              <a:rPr lang="nl-NL" dirty="0" err="1"/>
              <a:t>Adversarial</a:t>
            </a:r>
            <a:r>
              <a:rPr lang="nl-NL" dirty="0"/>
              <a:t> Networks (</a:t>
            </a:r>
            <a:r>
              <a:rPr lang="nl-NL" dirty="0" err="1"/>
              <a:t>GANs</a:t>
            </a:r>
            <a:r>
              <a:rPr lang="nl-NL" dirty="0"/>
              <a:t>) → beelden, deepfakes.</a:t>
            </a:r>
          </a:p>
          <a:p>
            <a:r>
              <a:rPr lang="nl-NL" dirty="0" err="1"/>
              <a:t>Diffusion</a:t>
            </a:r>
            <a:r>
              <a:rPr lang="nl-NL" dirty="0"/>
              <a:t> </a:t>
            </a:r>
            <a:r>
              <a:rPr lang="nl-NL" dirty="0" err="1"/>
              <a:t>models</a:t>
            </a:r>
            <a:r>
              <a:rPr lang="nl-NL" dirty="0"/>
              <a:t> → afbeeldingen (zoals DALL·E, </a:t>
            </a:r>
            <a:r>
              <a:rPr lang="nl-NL" dirty="0" err="1"/>
              <a:t>Stable</a:t>
            </a:r>
            <a:r>
              <a:rPr lang="nl-NL" dirty="0"/>
              <a:t> </a:t>
            </a:r>
            <a:r>
              <a:rPr lang="nl-NL" dirty="0" err="1"/>
              <a:t>Diffusion</a:t>
            </a:r>
            <a:r>
              <a:rPr lang="nl-NL" dirty="0"/>
              <a:t>).</a:t>
            </a:r>
          </a:p>
          <a:p>
            <a:r>
              <a:rPr lang="nl-NL" dirty="0"/>
              <a:t>Large Language </a:t>
            </a:r>
            <a:r>
              <a:rPr lang="nl-NL" dirty="0" err="1"/>
              <a:t>Models</a:t>
            </a:r>
            <a:r>
              <a:rPr lang="nl-NL" dirty="0"/>
              <a:t> (</a:t>
            </a:r>
            <a:r>
              <a:rPr lang="nl-NL" dirty="0" err="1"/>
              <a:t>LLMs</a:t>
            </a:r>
            <a:r>
              <a:rPr lang="nl-NL" dirty="0"/>
              <a:t>) → tekst (zoals GPT).</a:t>
            </a:r>
          </a:p>
          <a:p>
            <a:endParaRPr lang="nl-NL" dirty="0"/>
          </a:p>
          <a:p>
            <a:r>
              <a:rPr lang="nl-NL" dirty="0"/>
              <a:t>👉 </a:t>
            </a:r>
            <a:r>
              <a:rPr lang="nl-NL" b="1" dirty="0"/>
              <a:t>Kortom:</a:t>
            </a:r>
            <a:r>
              <a:rPr lang="nl-NL" dirty="0"/>
              <a:t> AI bestaat uit een mix van </a:t>
            </a:r>
            <a:r>
              <a:rPr lang="nl-NL" b="1" dirty="0"/>
              <a:t>oude logische systemen</a:t>
            </a:r>
            <a:r>
              <a:rPr lang="nl-NL" dirty="0"/>
              <a:t>, </a:t>
            </a:r>
            <a:r>
              <a:rPr lang="nl-NL" b="1" dirty="0"/>
              <a:t>moderne machine </a:t>
            </a:r>
            <a:r>
              <a:rPr lang="nl-NL" b="1" dirty="0" err="1"/>
              <a:t>learning</a:t>
            </a:r>
            <a:r>
              <a:rPr lang="nl-NL" dirty="0"/>
              <a:t>, </a:t>
            </a:r>
            <a:r>
              <a:rPr lang="nl-NL" b="1" dirty="0"/>
              <a:t>neurale netwerken</a:t>
            </a:r>
            <a:r>
              <a:rPr lang="nl-NL" dirty="0"/>
              <a:t> en </a:t>
            </a:r>
            <a:r>
              <a:rPr lang="nl-NL" b="1" dirty="0"/>
              <a:t>probabilistische methoden</a:t>
            </a:r>
            <a:r>
              <a:rPr lang="nl-NL" dirty="0"/>
              <a:t>, elk met hun eigen toepassingen.</a:t>
            </a:r>
          </a:p>
          <a:p>
            <a:endParaRPr lang="nl-NL" dirty="0"/>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8</a:t>
            </a:fld>
            <a:endParaRPr lang="nl-NL"/>
          </a:p>
        </p:txBody>
      </p:sp>
    </p:spTree>
    <p:extLst>
      <p:ext uri="{BB962C8B-B14F-4D97-AF65-F5344CB8AC3E}">
        <p14:creationId xmlns:p14="http://schemas.microsoft.com/office/powerpoint/2010/main" val="3930613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Op deze slide ga ik in op wat dit allemaal inhoudt.</a:t>
            </a:r>
          </a:p>
          <a:p>
            <a:endParaRPr lang="nl-NL" dirty="0"/>
          </a:p>
          <a:p>
            <a:r>
              <a:rPr lang="nl-NL" dirty="0"/>
              <a:t>AI betekent in wezen dat je je computer slimme dingen kan laten doen in spraak, video of tekst.</a:t>
            </a:r>
          </a:p>
          <a:p>
            <a:endParaRPr lang="nl-NL" dirty="0"/>
          </a:p>
          <a:p>
            <a:pPr marL="171450" indent="-171450">
              <a:buFontTx/>
              <a:buChar char="-"/>
            </a:pPr>
            <a:r>
              <a:rPr lang="nl-NL" dirty="0"/>
              <a:t>AI is in staat om </a:t>
            </a:r>
            <a:r>
              <a:rPr lang="nl-NL" b="1" u="sng" dirty="0"/>
              <a:t>patronen te herkennen</a:t>
            </a:r>
            <a:r>
              <a:rPr lang="nl-NL" dirty="0"/>
              <a:t>, denk bijvoorbeeld hier aan de technieken die zojuist besproken zijn. Let op! Dit zijn niet alle technieken wat er zijn er nog veel meer om AI goed te laten functioneren.</a:t>
            </a:r>
          </a:p>
          <a:p>
            <a:pPr marL="171450" indent="-171450">
              <a:buFontTx/>
              <a:buChar char="-"/>
            </a:pPr>
            <a:endParaRPr lang="nl-NL" dirty="0"/>
          </a:p>
          <a:p>
            <a:r>
              <a:rPr lang="nl-NL" dirty="0"/>
              <a:t>AI herkent patronen op een fundamenteel andere manier dan mensen, maar het principe is hetzelfde: zoeken naar regelmaat in data. Hier is hoe dat meestal gaat:</a:t>
            </a:r>
          </a:p>
          <a:p>
            <a:r>
              <a:rPr lang="nl-NL" b="1" dirty="0"/>
              <a:t>🔎 1. Data als input</a:t>
            </a:r>
          </a:p>
          <a:p>
            <a:r>
              <a:rPr lang="nl-NL" dirty="0"/>
              <a:t>AI krijgt </a:t>
            </a:r>
            <a:r>
              <a:rPr lang="nl-NL" b="1" dirty="0"/>
              <a:t>grote hoeveelheden data</a:t>
            </a:r>
            <a:r>
              <a:rPr lang="nl-NL" dirty="0"/>
              <a:t>: tekst, beelden, geluid, sensordata.</a:t>
            </a:r>
          </a:p>
          <a:p>
            <a:r>
              <a:rPr lang="nl-NL" dirty="0"/>
              <a:t>Bij taalmodellen: miljoenen zinnen.</a:t>
            </a:r>
          </a:p>
          <a:p>
            <a:r>
              <a:rPr lang="nl-NL" dirty="0"/>
              <a:t>Bij beeldherkenning: miljoenen foto’s.</a:t>
            </a:r>
          </a:p>
          <a:p>
            <a:r>
              <a:rPr lang="nl-NL" dirty="0"/>
              <a:t>Bij geluid: talloze geluidsfragmenten.</a:t>
            </a:r>
          </a:p>
          <a:p>
            <a:endParaRPr lang="nl-NL" dirty="0"/>
          </a:p>
          <a:p>
            <a:r>
              <a:rPr lang="nl-NL" b="1" dirty="0"/>
              <a:t>🧮 2. Wiskundige representatie</a:t>
            </a:r>
          </a:p>
          <a:p>
            <a:r>
              <a:rPr lang="nl-NL" dirty="0"/>
              <a:t>Alles wordt omgezet naar </a:t>
            </a:r>
            <a:r>
              <a:rPr lang="nl-NL" b="1" dirty="0"/>
              <a:t>getallen</a:t>
            </a:r>
            <a:r>
              <a:rPr lang="nl-NL" dirty="0"/>
              <a:t> (vectoren).</a:t>
            </a:r>
          </a:p>
          <a:p>
            <a:r>
              <a:rPr lang="nl-NL" dirty="0"/>
              <a:t>Een woord → een reeks getallen (</a:t>
            </a:r>
            <a:r>
              <a:rPr lang="nl-NL" dirty="0" err="1"/>
              <a:t>embedding</a:t>
            </a:r>
            <a:r>
              <a:rPr lang="nl-NL" dirty="0"/>
              <a:t>).</a:t>
            </a:r>
          </a:p>
          <a:p>
            <a:r>
              <a:rPr lang="nl-NL" dirty="0"/>
              <a:t>Een pixel → kleurwaarden (RGB).</a:t>
            </a:r>
          </a:p>
          <a:p>
            <a:r>
              <a:rPr lang="nl-NL" dirty="0"/>
              <a:t>Een geluid → frequenties en amplitudes.</a:t>
            </a:r>
          </a:p>
          <a:p>
            <a:endParaRPr lang="nl-NL" dirty="0"/>
          </a:p>
          <a:p>
            <a:r>
              <a:rPr lang="nl-NL" b="1" dirty="0"/>
              <a:t>🕸 3. Neurale netwerken zoeken verbanden</a:t>
            </a:r>
          </a:p>
          <a:p>
            <a:r>
              <a:rPr lang="nl-NL" dirty="0"/>
              <a:t>Met behulp van lagen van "neuronen" (rekenknooppunten):</a:t>
            </a:r>
          </a:p>
          <a:p>
            <a:r>
              <a:rPr lang="nl-NL" dirty="0"/>
              <a:t>Elk neuron kijkt naar een klein stukje van de input.</a:t>
            </a:r>
          </a:p>
          <a:p>
            <a:r>
              <a:rPr lang="nl-NL" dirty="0"/>
              <a:t>Door gewichten en verbindingen leren ze wat belangrijk is.</a:t>
            </a:r>
          </a:p>
          <a:p>
            <a:r>
              <a:rPr lang="nl-NL" dirty="0"/>
              <a:t>Hoe dieper het netwerk, hoe complexer de patronen die het kan ontdekken.</a:t>
            </a:r>
          </a:p>
          <a:p>
            <a:r>
              <a:rPr lang="nl-NL" dirty="0"/>
              <a:t>Bijvoorbeeld:</a:t>
            </a:r>
          </a:p>
          <a:p>
            <a:r>
              <a:rPr lang="nl-NL" dirty="0"/>
              <a:t>In beeldherkenning ziet een eerste laag </a:t>
            </a:r>
            <a:r>
              <a:rPr lang="nl-NL" b="1" dirty="0"/>
              <a:t>lijntjes</a:t>
            </a:r>
            <a:r>
              <a:rPr lang="nl-NL" dirty="0"/>
              <a:t>, de volgende </a:t>
            </a:r>
            <a:r>
              <a:rPr lang="nl-NL" b="1" dirty="0"/>
              <a:t>vormen</a:t>
            </a:r>
            <a:r>
              <a:rPr lang="nl-NL" dirty="0"/>
              <a:t>, en nog dieper herkent het een </a:t>
            </a:r>
            <a:r>
              <a:rPr lang="nl-NL" b="1" dirty="0"/>
              <a:t>gezicht of object</a:t>
            </a:r>
            <a:r>
              <a:rPr lang="nl-NL" dirty="0"/>
              <a:t>.</a:t>
            </a:r>
          </a:p>
          <a:p>
            <a:r>
              <a:rPr lang="nl-NL" dirty="0"/>
              <a:t>In taalmodellen herkent een eerste laag </a:t>
            </a:r>
            <a:r>
              <a:rPr lang="nl-NL" b="1" dirty="0"/>
              <a:t>letters en woorden</a:t>
            </a:r>
            <a:r>
              <a:rPr lang="nl-NL" dirty="0"/>
              <a:t>, de volgende </a:t>
            </a:r>
            <a:r>
              <a:rPr lang="nl-NL" b="1" dirty="0"/>
              <a:t>zinsstructuur</a:t>
            </a:r>
            <a:r>
              <a:rPr lang="nl-NL" dirty="0"/>
              <a:t>, en nog dieper </a:t>
            </a:r>
            <a:r>
              <a:rPr lang="nl-NL" b="1" dirty="0"/>
              <a:t>betekenis en context</a:t>
            </a:r>
            <a:r>
              <a:rPr lang="nl-NL" dirty="0"/>
              <a:t>.</a:t>
            </a:r>
          </a:p>
          <a:p>
            <a:endParaRPr lang="nl-NL" dirty="0"/>
          </a:p>
          <a:p>
            <a:r>
              <a:rPr lang="nl-NL" b="1" dirty="0"/>
              <a:t>🎯 4. Training door feedback</a:t>
            </a:r>
          </a:p>
          <a:p>
            <a:r>
              <a:rPr lang="nl-NL" dirty="0"/>
              <a:t>AI leert door </a:t>
            </a:r>
            <a:r>
              <a:rPr lang="nl-NL" b="1" dirty="0"/>
              <a:t>vergelijking met een gewenst resultaat</a:t>
            </a:r>
            <a:r>
              <a:rPr lang="nl-NL" dirty="0"/>
              <a:t>:</a:t>
            </a:r>
          </a:p>
          <a:p>
            <a:r>
              <a:rPr lang="nl-NL" dirty="0"/>
              <a:t>Tijdens training voorspelt het iets (bijv. het volgende woord).</a:t>
            </a:r>
          </a:p>
          <a:p>
            <a:r>
              <a:rPr lang="nl-NL" dirty="0"/>
              <a:t>Het vergelijkt met de echte uitkomst.</a:t>
            </a:r>
          </a:p>
          <a:p>
            <a:r>
              <a:rPr lang="nl-NL" dirty="0"/>
              <a:t>Het past zijn interne gewichten aan om fouten te minimaliseren.</a:t>
            </a:r>
            <a:br>
              <a:rPr lang="nl-NL" dirty="0"/>
            </a:br>
            <a:r>
              <a:rPr lang="nl-NL" dirty="0"/>
              <a:t>Zo wordt het </a:t>
            </a:r>
            <a:r>
              <a:rPr lang="nl-NL" dirty="0" err="1"/>
              <a:t>patroonherkennen</a:t>
            </a:r>
            <a:r>
              <a:rPr lang="nl-NL" dirty="0"/>
              <a:t> steeds beter.</a:t>
            </a:r>
          </a:p>
          <a:p>
            <a:endParaRPr lang="nl-NL" dirty="0"/>
          </a:p>
          <a:p>
            <a:r>
              <a:rPr lang="nl-NL" b="1" dirty="0"/>
              <a:t>📊 5. Voorspellen en generaliseren</a:t>
            </a:r>
          </a:p>
          <a:p>
            <a:r>
              <a:rPr lang="nl-NL" dirty="0"/>
              <a:t>Na training kan AI nieuwe, ongeziene data herkennen door </a:t>
            </a:r>
            <a:r>
              <a:rPr lang="nl-NL" b="1" dirty="0"/>
              <a:t>dezelfde patronen</a:t>
            </a:r>
            <a:r>
              <a:rPr lang="nl-NL" dirty="0"/>
              <a:t> toe te passen.</a:t>
            </a:r>
          </a:p>
          <a:p>
            <a:r>
              <a:rPr lang="nl-NL" dirty="0"/>
              <a:t>Een getraind model kan in een nieuwe foto een hond herkennen, ook al heeft het die specifieke hond nooit eerder gezien.</a:t>
            </a:r>
          </a:p>
          <a:p>
            <a:r>
              <a:rPr lang="nl-NL" dirty="0"/>
              <a:t>Een taalmodel kan een nieuw verhaal schrijven, omdat het de onderliggende patronen van taal begrijpt.</a:t>
            </a:r>
          </a:p>
          <a:p>
            <a:endParaRPr lang="nl-NL" dirty="0"/>
          </a:p>
          <a:p>
            <a:r>
              <a:rPr lang="nl-NL" dirty="0"/>
              <a:t>👉 In het kort: </a:t>
            </a:r>
            <a:r>
              <a:rPr lang="nl-NL" b="1" dirty="0"/>
              <a:t>AI herkent patronen door data om te zetten in getallen, wiskundige verbanden te leren via neurale netwerken, en dat proces te verfijnen met feedback</a:t>
            </a:r>
            <a:r>
              <a:rPr lang="nl-NL" dirty="0"/>
              <a:t>.</a:t>
            </a:r>
          </a:p>
          <a:p>
            <a:pPr marL="171450" indent="-171450">
              <a:buFontTx/>
              <a:buChar char="-"/>
            </a:pPr>
            <a:endParaRPr lang="nl-NL" dirty="0"/>
          </a:p>
          <a:p>
            <a:pPr marL="171450" indent="-171450">
              <a:buFontTx/>
              <a:buChar char="-"/>
            </a:pPr>
            <a:endParaRPr lang="nl-NL" dirty="0"/>
          </a:p>
          <a:p>
            <a:pPr marL="171450" indent="-171450">
              <a:buFontTx/>
              <a:buChar char="-"/>
            </a:pPr>
            <a:r>
              <a:rPr lang="nl-NL" dirty="0"/>
              <a:t>AI kan op basis van allerlei mechanismen beslissingen nemen. Data om beslissingen te nemen komt uit diverse bronnen die geraadpleegd wordt tijdens een onderzoek sessie</a:t>
            </a:r>
          </a:p>
          <a:p>
            <a:pPr marL="171450" indent="-171450">
              <a:buFontTx/>
              <a:buChar char="-"/>
            </a:pPr>
            <a:endParaRPr lang="nl-NL" dirty="0"/>
          </a:p>
          <a:p>
            <a:r>
              <a:rPr lang="nl-NL" dirty="0"/>
              <a:t>Het klinkt soms alsof AI “beslissingen” neemt zoals mensen dat doen, maar in werkelijkheid gaat het om </a:t>
            </a:r>
            <a:r>
              <a:rPr lang="nl-NL" b="1" dirty="0"/>
              <a:t>berekeningen op basis van waarschijnlijkheden</a:t>
            </a:r>
            <a:r>
              <a:rPr lang="nl-NL" dirty="0"/>
              <a:t>. Ik leg het stap voor stap uit:</a:t>
            </a:r>
          </a:p>
          <a:p>
            <a:endParaRPr lang="nl-NL" dirty="0"/>
          </a:p>
          <a:p>
            <a:r>
              <a:rPr lang="nl-NL" b="1" dirty="0"/>
              <a:t>🔹 1. Input verwerken</a:t>
            </a:r>
          </a:p>
          <a:p>
            <a:r>
              <a:rPr lang="nl-NL" dirty="0"/>
              <a:t>AI krijgt data binnen:</a:t>
            </a:r>
          </a:p>
          <a:p>
            <a:r>
              <a:rPr lang="nl-NL" dirty="0"/>
              <a:t>Tekst (bijv. een vraag van jou)</a:t>
            </a:r>
          </a:p>
          <a:p>
            <a:r>
              <a:rPr lang="nl-NL" dirty="0"/>
              <a:t>Beeld (een foto)</a:t>
            </a:r>
          </a:p>
          <a:p>
            <a:r>
              <a:rPr lang="nl-NL" dirty="0"/>
              <a:t>Geluid (spraak)</a:t>
            </a:r>
          </a:p>
          <a:p>
            <a:r>
              <a:rPr lang="nl-NL" dirty="0"/>
              <a:t>Die input wordt </a:t>
            </a:r>
            <a:r>
              <a:rPr lang="nl-NL" b="1" dirty="0"/>
              <a:t>omgezet in getallen</a:t>
            </a:r>
            <a:r>
              <a:rPr lang="nl-NL" dirty="0"/>
              <a:t> (vectoren).</a:t>
            </a:r>
          </a:p>
          <a:p>
            <a:endParaRPr lang="nl-NL" dirty="0"/>
          </a:p>
          <a:p>
            <a:r>
              <a:rPr lang="nl-NL" b="1" dirty="0"/>
              <a:t>🔹 2. Leren uit patronen</a:t>
            </a:r>
          </a:p>
          <a:p>
            <a:r>
              <a:rPr lang="nl-NL" dirty="0"/>
              <a:t>Een AI is getraind op enorme hoeveelheden voorbeelden. Tijdens die training heeft het </a:t>
            </a:r>
            <a:r>
              <a:rPr lang="nl-NL" b="1" dirty="0"/>
              <a:t>statistische verbanden</a:t>
            </a:r>
            <a:r>
              <a:rPr lang="nl-NL" dirty="0"/>
              <a:t> geleerd:</a:t>
            </a:r>
          </a:p>
          <a:p>
            <a:r>
              <a:rPr lang="nl-NL" dirty="0"/>
              <a:t>Welke woorden vaak op elkaar volgen.</a:t>
            </a:r>
          </a:p>
          <a:p>
            <a:r>
              <a:rPr lang="nl-NL" dirty="0"/>
              <a:t>Welke vormen waarschijnlijk een “kat” zijn.</a:t>
            </a:r>
          </a:p>
          <a:p>
            <a:r>
              <a:rPr lang="nl-NL" dirty="0"/>
              <a:t>Welke geluiden overeenkomen met een bepaald woord.</a:t>
            </a:r>
          </a:p>
          <a:p>
            <a:endParaRPr lang="nl-NL" dirty="0"/>
          </a:p>
          <a:p>
            <a:r>
              <a:rPr lang="nl-NL" b="1" dirty="0"/>
              <a:t>🔹 3. Waarschijnlijkheden berekenen</a:t>
            </a:r>
          </a:p>
          <a:p>
            <a:r>
              <a:rPr lang="nl-NL" dirty="0"/>
              <a:t>In plaats van te “nadenken”, rekent de AI uit:</a:t>
            </a:r>
          </a:p>
          <a:p>
            <a:r>
              <a:rPr lang="nl-NL" dirty="0"/>
              <a:t>“Als ik deze input zie, wat is de meest waarschijnlijke volgende stap?”</a:t>
            </a:r>
          </a:p>
          <a:p>
            <a:r>
              <a:rPr lang="nl-NL" dirty="0"/>
              <a:t>Voorbeelden:</a:t>
            </a:r>
          </a:p>
          <a:p>
            <a:r>
              <a:rPr lang="nl-NL" dirty="0"/>
              <a:t>Een taalmodel kiest het volgende woord met de hoogste waarschijnlijkheid.</a:t>
            </a:r>
          </a:p>
          <a:p>
            <a:r>
              <a:rPr lang="nl-NL" dirty="0"/>
              <a:t>Een beeldherkenningsmodel zegt: “Dit object heeft 92% kans om een hond te zijn, 7% kat, 1% iets anders.”</a:t>
            </a:r>
          </a:p>
          <a:p>
            <a:endParaRPr lang="nl-NL" dirty="0"/>
          </a:p>
          <a:p>
            <a:r>
              <a:rPr lang="nl-NL" b="1" dirty="0"/>
              <a:t>🔹 4. Beslissingsregels of drempels</a:t>
            </a:r>
          </a:p>
          <a:p>
            <a:r>
              <a:rPr lang="nl-NL" dirty="0"/>
              <a:t>De AI maakt een “keuze” door een </a:t>
            </a:r>
            <a:r>
              <a:rPr lang="nl-NL" b="1" dirty="0"/>
              <a:t>regel of drempel</a:t>
            </a:r>
            <a:r>
              <a:rPr lang="nl-NL" dirty="0"/>
              <a:t>:</a:t>
            </a:r>
          </a:p>
          <a:p>
            <a:r>
              <a:rPr lang="nl-NL" dirty="0"/>
              <a:t>Als kans &gt; 50% → label als </a:t>
            </a:r>
            <a:r>
              <a:rPr lang="nl-NL" i="1" dirty="0"/>
              <a:t>hond</a:t>
            </a:r>
            <a:r>
              <a:rPr lang="nl-NL" dirty="0"/>
              <a:t>.</a:t>
            </a:r>
          </a:p>
          <a:p>
            <a:r>
              <a:rPr lang="nl-NL" dirty="0"/>
              <a:t>Als score boven een ingestelde grens ligt → accepteer.</a:t>
            </a:r>
          </a:p>
          <a:p>
            <a:r>
              <a:rPr lang="nl-NL" dirty="0"/>
              <a:t>Bij chat-AI: neem het meest waarschijnlijke woord, of een mix met willekeur (</a:t>
            </a:r>
            <a:r>
              <a:rPr lang="nl-NL" dirty="0" err="1"/>
              <a:t>temperature</a:t>
            </a:r>
            <a:r>
              <a:rPr lang="nl-NL" dirty="0"/>
              <a:t>).</a:t>
            </a:r>
          </a:p>
          <a:p>
            <a:endParaRPr lang="nl-NL" dirty="0"/>
          </a:p>
          <a:p>
            <a:r>
              <a:rPr lang="nl-NL" b="1" dirty="0"/>
              <a:t>🔹 5. Geen bewustzijn</a:t>
            </a:r>
          </a:p>
          <a:p>
            <a:r>
              <a:rPr lang="nl-NL" dirty="0"/>
              <a:t>Het voelt alsof AI “beslist”, maar in feite is het:</a:t>
            </a:r>
            <a:br>
              <a:rPr lang="nl-NL" dirty="0"/>
            </a:br>
            <a:r>
              <a:rPr lang="nl-NL" dirty="0"/>
              <a:t>👉 </a:t>
            </a:r>
            <a:r>
              <a:rPr lang="nl-NL" b="1" dirty="0"/>
              <a:t>een rekensom die de meest waarschijnlijke uitkomst kiest, gebaseerd op wat het eerder heeft geleerd.</a:t>
            </a:r>
            <a:endParaRPr lang="nl-NL" dirty="0"/>
          </a:p>
          <a:p>
            <a:r>
              <a:rPr lang="nl-NL" b="1" dirty="0"/>
              <a:t>⚖️ Vergelijking met mensen</a:t>
            </a:r>
          </a:p>
          <a:p>
            <a:endParaRPr lang="nl-NL" b="1" dirty="0"/>
          </a:p>
          <a:p>
            <a:r>
              <a:rPr lang="nl-NL" b="1" dirty="0"/>
              <a:t>Menselijke beslissing:</a:t>
            </a:r>
            <a:r>
              <a:rPr lang="nl-NL" dirty="0"/>
              <a:t> gebaseerd op ervaring, emoties, waarden, logica.</a:t>
            </a:r>
          </a:p>
          <a:p>
            <a:r>
              <a:rPr lang="nl-NL" b="1" dirty="0"/>
              <a:t>AI-beslissing:</a:t>
            </a:r>
            <a:r>
              <a:rPr lang="nl-NL" dirty="0"/>
              <a:t> gebaseerd op data, waarschijnlijkheden en wiskunde.</a:t>
            </a:r>
          </a:p>
          <a:p>
            <a:pPr marL="0" indent="0">
              <a:buFontTx/>
              <a:buNone/>
            </a:pPr>
            <a:endParaRPr lang="nl-NL" dirty="0"/>
          </a:p>
          <a:p>
            <a:pPr marL="171450" indent="-171450">
              <a:buFontTx/>
              <a:buChar char="-"/>
            </a:pPr>
            <a:endParaRPr lang="nl-NL" dirty="0"/>
          </a:p>
          <a:p>
            <a:pPr marL="171450" indent="-171450">
              <a:buFontTx/>
              <a:buChar char="-"/>
            </a:pPr>
            <a:r>
              <a:rPr lang="nl-NL" dirty="0"/>
              <a:t>AI kan voorspellen wat logisch is</a:t>
            </a:r>
          </a:p>
          <a:p>
            <a:pPr marL="0" indent="0">
              <a:buFontTx/>
              <a:buNone/>
            </a:pPr>
            <a:endParaRPr lang="nl-NL" dirty="0"/>
          </a:p>
          <a:p>
            <a:r>
              <a:rPr lang="nl-NL" dirty="0"/>
              <a:t>De kracht van AI zit juist in dat </a:t>
            </a:r>
            <a:r>
              <a:rPr lang="nl-NL" b="1" dirty="0"/>
              <a:t>voorspellen wat logisch is</a:t>
            </a:r>
            <a:r>
              <a:rPr lang="nl-NL" dirty="0"/>
              <a:t>, of beter gezegd: </a:t>
            </a:r>
            <a:r>
              <a:rPr lang="nl-NL" i="1" dirty="0"/>
              <a:t>wat waarschijnlijk het meest logisch klinkt of past</a:t>
            </a:r>
            <a:r>
              <a:rPr lang="nl-NL" dirty="0"/>
              <a:t>. Hier is hoe dat werkt:</a:t>
            </a:r>
          </a:p>
          <a:p>
            <a:endParaRPr lang="nl-NL" dirty="0"/>
          </a:p>
          <a:p>
            <a:r>
              <a:rPr lang="nl-NL" b="1" dirty="0"/>
              <a:t>🔹 1. Logica als patroon</a:t>
            </a:r>
          </a:p>
          <a:p>
            <a:r>
              <a:rPr lang="nl-NL" dirty="0"/>
              <a:t>Voor mensen voelt logica natuurlijk aan, maar AI kent geen "gezond verstand".</a:t>
            </a:r>
            <a:br>
              <a:rPr lang="nl-NL" dirty="0"/>
            </a:br>
            <a:r>
              <a:rPr lang="nl-NL" dirty="0"/>
              <a:t>AI leert logica via </a:t>
            </a:r>
            <a:r>
              <a:rPr lang="nl-NL" b="1" dirty="0"/>
              <a:t>patronen in data</a:t>
            </a:r>
            <a:r>
              <a:rPr lang="nl-NL" dirty="0"/>
              <a:t>:</a:t>
            </a:r>
          </a:p>
          <a:p>
            <a:r>
              <a:rPr lang="nl-NL" dirty="0"/>
              <a:t>In tekst: welke woorden en zinnen meestal op elkaar volgen.</a:t>
            </a:r>
          </a:p>
          <a:p>
            <a:r>
              <a:rPr lang="nl-NL" dirty="0"/>
              <a:t>In beelden: welke vormen typisch bij elkaar horen.</a:t>
            </a:r>
          </a:p>
          <a:p>
            <a:r>
              <a:rPr lang="nl-NL" dirty="0"/>
              <a:t>In gedrag: welke acties vaak op een bepaald moment worden genomen.</a:t>
            </a:r>
          </a:p>
          <a:p>
            <a:endParaRPr lang="nl-NL" dirty="0"/>
          </a:p>
          <a:p>
            <a:r>
              <a:rPr lang="nl-NL" b="1" dirty="0"/>
              <a:t>🔹 2. Waarschijnlijkheden berekenen</a:t>
            </a:r>
          </a:p>
          <a:p>
            <a:r>
              <a:rPr lang="nl-NL" dirty="0"/>
              <a:t>AI werkt met </a:t>
            </a:r>
            <a:r>
              <a:rPr lang="nl-NL" b="1" dirty="0"/>
              <a:t>statistiek</a:t>
            </a:r>
            <a:r>
              <a:rPr lang="nl-NL" dirty="0"/>
              <a:t>:</a:t>
            </a:r>
          </a:p>
          <a:p>
            <a:r>
              <a:rPr lang="nl-NL" dirty="0"/>
              <a:t>Het berekent: </a:t>
            </a:r>
            <a:r>
              <a:rPr lang="nl-NL" i="1" dirty="0"/>
              <a:t>“na deze context, welk vervolg komt het vaakst voor?”</a:t>
            </a:r>
            <a:endParaRPr lang="nl-NL" dirty="0"/>
          </a:p>
          <a:p>
            <a:r>
              <a:rPr lang="nl-NL" dirty="0"/>
              <a:t>Bijvoorbeeld:</a:t>
            </a:r>
          </a:p>
          <a:p>
            <a:pPr lvl="1"/>
            <a:r>
              <a:rPr lang="nl-NL" dirty="0"/>
              <a:t>“De kat zit op de …” → hoogste kans = </a:t>
            </a:r>
            <a:r>
              <a:rPr lang="nl-NL" i="1" dirty="0"/>
              <a:t>bank</a:t>
            </a:r>
            <a:r>
              <a:rPr lang="nl-NL" dirty="0"/>
              <a:t>, niet </a:t>
            </a:r>
            <a:r>
              <a:rPr lang="nl-NL" i="1" dirty="0"/>
              <a:t>Mars</a:t>
            </a:r>
            <a:r>
              <a:rPr lang="nl-NL" dirty="0"/>
              <a:t>.</a:t>
            </a:r>
          </a:p>
          <a:p>
            <a:pPr lvl="1"/>
            <a:r>
              <a:rPr lang="nl-NL" dirty="0"/>
              <a:t>“Als je gas geeft in een auto …” → logischer: </a:t>
            </a:r>
            <a:r>
              <a:rPr lang="nl-NL" i="1" dirty="0"/>
              <a:t>gaat hij vooruit</a:t>
            </a:r>
            <a:r>
              <a:rPr lang="nl-NL" dirty="0"/>
              <a:t>, niet </a:t>
            </a:r>
            <a:r>
              <a:rPr lang="nl-NL" i="1" dirty="0"/>
              <a:t>begint hij te zingen</a:t>
            </a:r>
            <a:r>
              <a:rPr lang="nl-NL" dirty="0"/>
              <a:t>.</a:t>
            </a:r>
          </a:p>
          <a:p>
            <a:pPr lvl="1"/>
            <a:endParaRPr lang="nl-NL" dirty="0"/>
          </a:p>
          <a:p>
            <a:r>
              <a:rPr lang="nl-NL" b="1" dirty="0"/>
              <a:t>🔹 3. Interne representaties</a:t>
            </a:r>
          </a:p>
          <a:p>
            <a:r>
              <a:rPr lang="nl-NL" dirty="0"/>
              <a:t>In neurale netwerken worden verbanden vastgelegd:</a:t>
            </a:r>
          </a:p>
          <a:p>
            <a:r>
              <a:rPr lang="nl-NL" b="1" dirty="0"/>
              <a:t>Eenvoudig niveau:</a:t>
            </a:r>
            <a:r>
              <a:rPr lang="nl-NL" dirty="0"/>
              <a:t> woordvolgorde, grammatica.</a:t>
            </a:r>
          </a:p>
          <a:p>
            <a:r>
              <a:rPr lang="nl-NL" b="1" dirty="0"/>
              <a:t>Complex niveau:</a:t>
            </a:r>
            <a:r>
              <a:rPr lang="nl-NL" dirty="0"/>
              <a:t> betekenis en relaties.</a:t>
            </a:r>
          </a:p>
          <a:p>
            <a:pPr lvl="1"/>
            <a:r>
              <a:rPr lang="nl-NL" dirty="0"/>
              <a:t>AI “weet” dat </a:t>
            </a:r>
            <a:r>
              <a:rPr lang="nl-NL" i="1" dirty="0"/>
              <a:t>vuur heet is</a:t>
            </a:r>
            <a:r>
              <a:rPr lang="nl-NL" dirty="0"/>
              <a:t>, </a:t>
            </a:r>
            <a:r>
              <a:rPr lang="nl-NL" i="1" dirty="0"/>
              <a:t>water nat is</a:t>
            </a:r>
            <a:r>
              <a:rPr lang="nl-NL" dirty="0"/>
              <a:t>, en dat je </a:t>
            </a:r>
            <a:r>
              <a:rPr lang="nl-NL" i="1" dirty="0"/>
              <a:t>niet tegelijk kunt slapen en fietsen</a:t>
            </a:r>
            <a:r>
              <a:rPr lang="nl-NL" dirty="0"/>
              <a:t>.</a:t>
            </a:r>
          </a:p>
          <a:p>
            <a:pPr lvl="1"/>
            <a:r>
              <a:rPr lang="nl-NL" dirty="0"/>
              <a:t>Dat komt niet uit gezond verstand, maar omdat zulke combinaties in de data consistent zo voorkomen.</a:t>
            </a:r>
          </a:p>
          <a:p>
            <a:pPr lvl="1"/>
            <a:endParaRPr lang="nl-NL" dirty="0"/>
          </a:p>
          <a:p>
            <a:r>
              <a:rPr lang="nl-NL" b="1" dirty="0"/>
              <a:t>🔹 4. Feedback en training</a:t>
            </a:r>
          </a:p>
          <a:p>
            <a:r>
              <a:rPr lang="nl-NL" dirty="0"/>
              <a:t>Door training krijgt AI telkens feedback:</a:t>
            </a:r>
          </a:p>
          <a:p>
            <a:r>
              <a:rPr lang="nl-NL" dirty="0"/>
              <a:t>Goed voorspeld → interne verbindingen versterken.</a:t>
            </a:r>
          </a:p>
          <a:p>
            <a:r>
              <a:rPr lang="nl-NL" dirty="0"/>
              <a:t>Fout voorspeld → verbindingen bijstellen.</a:t>
            </a:r>
            <a:br>
              <a:rPr lang="nl-NL" dirty="0"/>
            </a:br>
            <a:r>
              <a:rPr lang="nl-NL" dirty="0"/>
              <a:t>Zo leert het steeds beter wat logisch klinkt.</a:t>
            </a:r>
          </a:p>
          <a:p>
            <a:endParaRPr lang="nl-NL" dirty="0"/>
          </a:p>
          <a:p>
            <a:r>
              <a:rPr lang="nl-NL" b="1" dirty="0"/>
              <a:t>🔹 5. Grenzen</a:t>
            </a:r>
          </a:p>
          <a:p>
            <a:r>
              <a:rPr lang="nl-NL" dirty="0"/>
              <a:t>AI kan voorspellen wat logisch is </a:t>
            </a:r>
            <a:r>
              <a:rPr lang="nl-NL" b="1" dirty="0"/>
              <a:t>binnen de patronen die het geleerd heeft</a:t>
            </a:r>
            <a:r>
              <a:rPr lang="nl-NL" dirty="0"/>
              <a:t>, maar:</a:t>
            </a:r>
          </a:p>
          <a:p>
            <a:r>
              <a:rPr lang="nl-NL" dirty="0"/>
              <a:t>Het kan domme fouten maken (hallucinaties).</a:t>
            </a:r>
          </a:p>
          <a:p>
            <a:r>
              <a:rPr lang="nl-NL" dirty="0"/>
              <a:t>Het mist echt </a:t>
            </a:r>
            <a:r>
              <a:rPr lang="nl-NL" i="1" dirty="0"/>
              <a:t>begrip</a:t>
            </a:r>
            <a:r>
              <a:rPr lang="nl-NL" dirty="0"/>
              <a:t> of </a:t>
            </a:r>
            <a:r>
              <a:rPr lang="nl-NL" i="1" dirty="0"/>
              <a:t>bewustzijn</a:t>
            </a:r>
            <a:r>
              <a:rPr lang="nl-NL" dirty="0"/>
              <a:t>.</a:t>
            </a:r>
          </a:p>
          <a:p>
            <a:r>
              <a:rPr lang="nl-NL" dirty="0"/>
              <a:t>Als de data fouten bevat, leert het ook die fouten.</a:t>
            </a:r>
          </a:p>
          <a:p>
            <a:endParaRPr lang="nl-NL" dirty="0"/>
          </a:p>
          <a:p>
            <a:r>
              <a:rPr lang="nl-NL" dirty="0"/>
              <a:t>👉 Kort gezegd:</a:t>
            </a:r>
            <a:br>
              <a:rPr lang="nl-NL" dirty="0"/>
            </a:br>
            <a:r>
              <a:rPr lang="nl-NL" b="1" dirty="0"/>
              <a:t>AI voorspelt wat logisch is door statistisch te berekenen welke uitkomst het meest waarschijnlijk volgt uit de context, gebaseerd op patronen die het in enorme hoeveelheden data heeft geleerd.</a:t>
            </a:r>
            <a:endParaRPr lang="nl-NL" dirty="0"/>
          </a:p>
          <a:p>
            <a:pPr marL="0" indent="0">
              <a:buFontTx/>
              <a:buNone/>
            </a:pPr>
            <a:endParaRPr lang="nl-NL" dirty="0"/>
          </a:p>
          <a:p>
            <a:r>
              <a:rPr lang="nl-NL" dirty="0"/>
              <a:t>Laten we een praktisch voorbeeld nemen met een simpele zin, en ik laat zien hoe een taalmodel stap voor stap “voorspelt wat logisch is”:</a:t>
            </a:r>
          </a:p>
          <a:p>
            <a:r>
              <a:rPr lang="nl-NL" b="1" dirty="0"/>
              <a:t>🔹 Input</a:t>
            </a:r>
          </a:p>
          <a:p>
            <a:r>
              <a:rPr lang="nl-NL" i="1" dirty="0"/>
              <a:t>"De hond blaft omdat…“</a:t>
            </a:r>
          </a:p>
          <a:p>
            <a:endParaRPr lang="nl-NL" dirty="0"/>
          </a:p>
          <a:p>
            <a:r>
              <a:rPr lang="nl-NL" b="1" dirty="0"/>
              <a:t>🔹 Stap 1: Context analyseren</a:t>
            </a:r>
          </a:p>
          <a:p>
            <a:r>
              <a:rPr lang="nl-NL" dirty="0"/>
              <a:t>Het model zet de woorden om in getallen (</a:t>
            </a:r>
            <a:r>
              <a:rPr lang="nl-NL" dirty="0" err="1"/>
              <a:t>embeddings</a:t>
            </a:r>
            <a:r>
              <a:rPr lang="nl-NL" dirty="0"/>
              <a:t>) en herkent patronen:</a:t>
            </a:r>
          </a:p>
          <a:p>
            <a:r>
              <a:rPr lang="nl-NL" dirty="0"/>
              <a:t>“hond” → dier.</a:t>
            </a:r>
          </a:p>
          <a:p>
            <a:r>
              <a:rPr lang="nl-NL" dirty="0"/>
              <a:t>“blaft” → actie / geluid.</a:t>
            </a:r>
          </a:p>
          <a:p>
            <a:r>
              <a:rPr lang="nl-NL" dirty="0"/>
              <a:t>“omdat” → reden of oorzaak volgt.</a:t>
            </a:r>
          </a:p>
          <a:p>
            <a:endParaRPr lang="nl-NL" dirty="0"/>
          </a:p>
          <a:p>
            <a:r>
              <a:rPr lang="nl-NL" b="1" dirty="0"/>
              <a:t>🔹 Stap 2: Mogelijke vervolgen</a:t>
            </a:r>
          </a:p>
          <a:p>
            <a:r>
              <a:rPr lang="nl-NL" dirty="0"/>
              <a:t>Het model zoekt in zijn getrainde kennis naar vervolgen die vaak na zo’n context voorkomen.</a:t>
            </a:r>
            <a:br>
              <a:rPr lang="nl-NL" dirty="0"/>
            </a:br>
            <a:r>
              <a:rPr lang="nl-NL" dirty="0"/>
              <a:t>Bijvoorbeeld:</a:t>
            </a:r>
          </a:p>
          <a:p>
            <a:r>
              <a:rPr lang="nl-NL" dirty="0"/>
              <a:t>“er iemand aan de deur staat” (hoogste kans).</a:t>
            </a:r>
          </a:p>
          <a:p>
            <a:r>
              <a:rPr lang="nl-NL" dirty="0"/>
              <a:t>“hij bang is” (ook waarschijnlijk).</a:t>
            </a:r>
          </a:p>
          <a:p>
            <a:r>
              <a:rPr lang="nl-NL" dirty="0"/>
              <a:t>“het regent” (minder waarschijnlijk, want regen ↔ blaffen is zwak verband).</a:t>
            </a:r>
          </a:p>
          <a:p>
            <a:r>
              <a:rPr lang="nl-NL" dirty="0"/>
              <a:t>“de pizza koud is” (bijna onmogelijk → onlogisch).</a:t>
            </a:r>
          </a:p>
          <a:p>
            <a:endParaRPr lang="nl-NL" dirty="0"/>
          </a:p>
          <a:p>
            <a:r>
              <a:rPr lang="nl-NL" b="1" dirty="0"/>
              <a:t>🔹 Stap 3: Waarschijnlijkheden toekennen</a:t>
            </a:r>
          </a:p>
          <a:p>
            <a:r>
              <a:rPr lang="nl-NL" dirty="0"/>
              <a:t>Het model berekent per woord hoe groot de kans is dat het volgt.</a:t>
            </a:r>
            <a:br>
              <a:rPr lang="nl-NL" dirty="0"/>
            </a:br>
            <a:r>
              <a:rPr lang="nl-NL" dirty="0"/>
              <a:t>Bijvoorbeeld:</a:t>
            </a:r>
          </a:p>
          <a:p>
            <a:r>
              <a:rPr lang="nl-NL" i="1" dirty="0"/>
              <a:t>“er”</a:t>
            </a:r>
            <a:r>
              <a:rPr lang="nl-NL" dirty="0"/>
              <a:t> → 0.42</a:t>
            </a:r>
          </a:p>
          <a:p>
            <a:r>
              <a:rPr lang="nl-NL" i="1" dirty="0"/>
              <a:t>“hij”</a:t>
            </a:r>
            <a:r>
              <a:rPr lang="nl-NL" dirty="0"/>
              <a:t> → 0.27</a:t>
            </a:r>
          </a:p>
          <a:p>
            <a:r>
              <a:rPr lang="nl-NL" i="1" dirty="0"/>
              <a:t>“het”</a:t>
            </a:r>
            <a:r>
              <a:rPr lang="nl-NL" dirty="0"/>
              <a:t> → 0.08</a:t>
            </a:r>
          </a:p>
          <a:p>
            <a:r>
              <a:rPr lang="nl-NL" i="1" dirty="0"/>
              <a:t>“de”</a:t>
            </a:r>
            <a:r>
              <a:rPr lang="nl-NL" dirty="0"/>
              <a:t> → 0.05</a:t>
            </a:r>
          </a:p>
          <a:p>
            <a:r>
              <a:rPr lang="nl-NL" dirty="0"/>
              <a:t>enzovoort…</a:t>
            </a:r>
          </a:p>
          <a:p>
            <a:r>
              <a:rPr lang="nl-NL" dirty="0"/>
              <a:t>Het kiest meestal het woord met de hoogste kans, of maakt soms een creatieve sprong als de </a:t>
            </a:r>
            <a:r>
              <a:rPr lang="nl-NL" b="1" dirty="0" err="1"/>
              <a:t>temperature</a:t>
            </a:r>
            <a:r>
              <a:rPr lang="nl-NL" dirty="0"/>
              <a:t> hoger staat (meer variatie).</a:t>
            </a:r>
          </a:p>
          <a:p>
            <a:endParaRPr lang="nl-NL" dirty="0"/>
          </a:p>
          <a:p>
            <a:r>
              <a:rPr lang="nl-NL" b="1" dirty="0"/>
              <a:t>🔹 Stap 4: Resultaat</a:t>
            </a:r>
          </a:p>
          <a:p>
            <a:r>
              <a:rPr lang="nl-NL" dirty="0"/>
              <a:t>De AI voorspelt dus iets als:</a:t>
            </a:r>
          </a:p>
          <a:p>
            <a:r>
              <a:rPr lang="nl-NL" dirty="0"/>
              <a:t>👉 </a:t>
            </a:r>
            <a:r>
              <a:rPr lang="nl-NL" i="1" dirty="0"/>
              <a:t>“De hond blaft omdat er iemand aan de deur staat.”</a:t>
            </a:r>
          </a:p>
          <a:p>
            <a:endParaRPr lang="nl-NL" dirty="0"/>
          </a:p>
          <a:p>
            <a:r>
              <a:rPr lang="nl-NL" dirty="0"/>
              <a:t>Dat voelt voor ons logisch, omdat dit patroon heel vaak voorkomt in teksten.</a:t>
            </a:r>
          </a:p>
          <a:p>
            <a:endParaRPr lang="nl-NL" dirty="0"/>
          </a:p>
          <a:p>
            <a:r>
              <a:rPr lang="nl-NL" b="1" dirty="0"/>
              <a:t>🎯 Belangrijk inzicht</a:t>
            </a:r>
          </a:p>
          <a:p>
            <a:endParaRPr lang="nl-NL" b="1" dirty="0"/>
          </a:p>
          <a:p>
            <a:r>
              <a:rPr lang="nl-NL" dirty="0"/>
              <a:t>AI weet niet écht waarom honden blaffen. Het heeft </a:t>
            </a:r>
            <a:r>
              <a:rPr lang="nl-NL" b="1" dirty="0"/>
              <a:t>geen begrip</a:t>
            </a:r>
            <a:r>
              <a:rPr lang="nl-NL" dirty="0"/>
              <a:t>, maar gebruikt </a:t>
            </a:r>
            <a:r>
              <a:rPr lang="nl-NL" b="1" dirty="0"/>
              <a:t>waarschijnlijkheden gebaseerd op patronen</a:t>
            </a:r>
            <a:r>
              <a:rPr lang="nl-NL" dirty="0"/>
              <a:t> in de data. </a:t>
            </a:r>
          </a:p>
          <a:p>
            <a:r>
              <a:rPr lang="nl-NL" dirty="0"/>
              <a:t>Toch lijkt de output voor ons vaak logisch en natuurlijk.</a:t>
            </a:r>
          </a:p>
          <a:p>
            <a:endParaRPr lang="nl-NL" dirty="0"/>
          </a:p>
          <a:p>
            <a:endParaRPr lang="nl-NL" dirty="0"/>
          </a:p>
          <a:p>
            <a:endParaRPr lang="nl-NL" dirty="0"/>
          </a:p>
          <a:p>
            <a:endParaRPr lang="nl-NL" dirty="0"/>
          </a:p>
          <a:p>
            <a:endParaRPr lang="nl-NL" dirty="0"/>
          </a:p>
        </p:txBody>
      </p:sp>
      <p:sp>
        <p:nvSpPr>
          <p:cNvPr id="4" name="Tijdelijke aanduiding voor dianummer 3"/>
          <p:cNvSpPr>
            <a:spLocks noGrp="1"/>
          </p:cNvSpPr>
          <p:nvPr>
            <p:ph type="sldNum" sz="quarter" idx="5"/>
          </p:nvPr>
        </p:nvSpPr>
        <p:spPr/>
        <p:txBody>
          <a:bodyPr/>
          <a:lstStyle/>
          <a:p>
            <a:fld id="{B02CA1B1-BE48-4270-B9E5-9DD6A930E568}" type="slidenum">
              <a:rPr lang="nl-NL" smtClean="0"/>
              <a:t>9</a:t>
            </a:fld>
            <a:endParaRPr lang="nl-NL"/>
          </a:p>
        </p:txBody>
      </p:sp>
    </p:spTree>
    <p:extLst>
      <p:ext uri="{BB962C8B-B14F-4D97-AF65-F5344CB8AC3E}">
        <p14:creationId xmlns:p14="http://schemas.microsoft.com/office/powerpoint/2010/main" val="744612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2301923" y="1122363"/>
            <a:ext cx="7588155" cy="2621154"/>
          </a:xfrm>
        </p:spPr>
        <p:txBody>
          <a:bodyPr anchor="b">
            <a:normAutofit/>
          </a:bodyPr>
          <a:lstStyle>
            <a:lvl1pPr algn="ctr">
              <a:defRPr sz="4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2301923" y="3843708"/>
            <a:ext cx="7588155" cy="1414091"/>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p>
            <a:fld id="{C128FA71-3A18-48C0-980F-4B68F7F63042}" type="datetime1">
              <a:rPr lang="en-US" smtClean="0"/>
              <a:t>9/5/2025</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CC057153-B650-4DEB-B370-79DDCFDCE934}" type="slidenum">
              <a:rPr lang="en-US" smtClean="0"/>
              <a:t>‹nr.›</a:t>
            </a:fld>
            <a:endParaRPr lang="en-US"/>
          </a:p>
        </p:txBody>
      </p:sp>
    </p:spTree>
    <p:extLst>
      <p:ext uri="{BB962C8B-B14F-4D97-AF65-F5344CB8AC3E}">
        <p14:creationId xmlns:p14="http://schemas.microsoft.com/office/powerpoint/2010/main" val="2285941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E956D-CB73-C986-F100-46487310D11E}"/>
              </a:ext>
            </a:extLst>
          </p:cNvPr>
          <p:cNvSpPr>
            <a:spLocks noGrp="1"/>
          </p:cNvSpPr>
          <p:nvPr>
            <p:ph type="title"/>
          </p:nvPr>
        </p:nvSpPr>
        <p:spPr>
          <a:xfrm>
            <a:off x="612648" y="548640"/>
            <a:ext cx="10515600" cy="1132258"/>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423E6A-A07C-BF0D-EA30-9A8A854E48F1}"/>
              </a:ext>
            </a:extLst>
          </p:cNvPr>
          <p:cNvSpPr>
            <a:spLocks noGrp="1"/>
          </p:cNvSpPr>
          <p:nvPr>
            <p:ph type="body" orient="vert" idx="1"/>
          </p:nvPr>
        </p:nvSpPr>
        <p:spPr>
          <a:xfrm>
            <a:off x="612648" y="1680898"/>
            <a:ext cx="10515600" cy="44960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DC9908-8F95-8DFC-72CC-158552B56735}"/>
              </a:ext>
            </a:extLst>
          </p:cNvPr>
          <p:cNvSpPr>
            <a:spLocks noGrp="1"/>
          </p:cNvSpPr>
          <p:nvPr>
            <p:ph type="dt" sz="half" idx="10"/>
          </p:nvPr>
        </p:nvSpPr>
        <p:spPr/>
        <p:txBody>
          <a:bodyPr/>
          <a:lstStyle/>
          <a:p>
            <a:fld id="{7104EDB3-C0E8-45F8-9E1D-1B6C8D1880C0}" type="datetime1">
              <a:rPr lang="en-US" smtClean="0"/>
              <a:t>9/5/2025</a:t>
            </a:fld>
            <a:endParaRPr lang="en-US"/>
          </a:p>
        </p:txBody>
      </p:sp>
      <p:sp>
        <p:nvSpPr>
          <p:cNvPr id="5" name="Footer Placeholder 4">
            <a:extLst>
              <a:ext uri="{FF2B5EF4-FFF2-40B4-BE49-F238E27FC236}">
                <a16:creationId xmlns:a16="http://schemas.microsoft.com/office/drawing/2014/main" id="{2C26C9BE-9060-50CB-2BB7-07307FF89A7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84A835B-97D3-BC22-F0B8-4986D4636271}"/>
              </a:ext>
            </a:extLst>
          </p:cNvPr>
          <p:cNvSpPr>
            <a:spLocks noGrp="1"/>
          </p:cNvSpPr>
          <p:nvPr>
            <p:ph type="sldNum" sz="quarter" idx="12"/>
          </p:nvPr>
        </p:nvSpPr>
        <p:spPr/>
        <p:txBody>
          <a:bodyPr/>
          <a:lstStyle/>
          <a:p>
            <a:fld id="{CC057153-B650-4DEB-B370-79DDCFDCE934}" type="slidenum">
              <a:rPr lang="en-US" smtClean="0"/>
              <a:t>‹nr.›</a:t>
            </a:fld>
            <a:endParaRPr lang="en-US"/>
          </a:p>
        </p:txBody>
      </p:sp>
    </p:spTree>
    <p:extLst>
      <p:ext uri="{BB962C8B-B14F-4D97-AF65-F5344CB8AC3E}">
        <p14:creationId xmlns:p14="http://schemas.microsoft.com/office/powerpoint/2010/main" val="409014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5B0252-346C-F6F4-3642-19F571550D45}"/>
              </a:ext>
            </a:extLst>
          </p:cNvPr>
          <p:cNvSpPr>
            <a:spLocks noGrp="1"/>
          </p:cNvSpPr>
          <p:nvPr>
            <p:ph type="title" orient="vert"/>
          </p:nvPr>
        </p:nvSpPr>
        <p:spPr>
          <a:xfrm>
            <a:off x="9634888" y="578497"/>
            <a:ext cx="2047037" cy="559846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798DA36-7351-9D6A-518B-678AB8A507D3}"/>
              </a:ext>
            </a:extLst>
          </p:cNvPr>
          <p:cNvSpPr>
            <a:spLocks noGrp="1"/>
          </p:cNvSpPr>
          <p:nvPr>
            <p:ph type="body" orient="vert" idx="1"/>
          </p:nvPr>
        </p:nvSpPr>
        <p:spPr>
          <a:xfrm>
            <a:off x="838200" y="578497"/>
            <a:ext cx="8796688" cy="55984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846BDFF-D746-836C-04B8-CA89AD5D1466}"/>
              </a:ext>
            </a:extLst>
          </p:cNvPr>
          <p:cNvSpPr>
            <a:spLocks noGrp="1"/>
          </p:cNvSpPr>
          <p:nvPr>
            <p:ph type="dt" sz="half" idx="10"/>
          </p:nvPr>
        </p:nvSpPr>
        <p:spPr/>
        <p:txBody>
          <a:bodyPr/>
          <a:lstStyle/>
          <a:p>
            <a:fld id="{9CF0EC4B-54ED-4041-B552-9BA760FA3DBA}" type="datetime1">
              <a:rPr lang="en-US" smtClean="0"/>
              <a:t>9/5/2025</a:t>
            </a:fld>
            <a:endParaRPr lang="en-US"/>
          </a:p>
        </p:txBody>
      </p:sp>
      <p:sp>
        <p:nvSpPr>
          <p:cNvPr id="5" name="Footer Placeholder 4">
            <a:extLst>
              <a:ext uri="{FF2B5EF4-FFF2-40B4-BE49-F238E27FC236}">
                <a16:creationId xmlns:a16="http://schemas.microsoft.com/office/drawing/2014/main" id="{919AA929-A9E6-FF9C-0C59-177F892D6A6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316D893-7E81-90DC-4139-7687B39C3AC8}"/>
              </a:ext>
            </a:extLst>
          </p:cNvPr>
          <p:cNvSpPr>
            <a:spLocks noGrp="1"/>
          </p:cNvSpPr>
          <p:nvPr>
            <p:ph type="sldNum" sz="quarter" idx="12"/>
          </p:nvPr>
        </p:nvSpPr>
        <p:spPr/>
        <p:txBody>
          <a:bodyPr/>
          <a:lstStyle/>
          <a:p>
            <a:fld id="{CC057153-B650-4DEB-B370-79DDCFDCE934}" type="slidenum">
              <a:rPr lang="en-US" smtClean="0"/>
              <a:t>‹nr.›</a:t>
            </a:fld>
            <a:endParaRPr lang="en-US"/>
          </a:p>
        </p:txBody>
      </p:sp>
    </p:spTree>
    <p:extLst>
      <p:ext uri="{BB962C8B-B14F-4D97-AF65-F5344CB8AC3E}">
        <p14:creationId xmlns:p14="http://schemas.microsoft.com/office/powerpoint/2010/main" val="4005192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51C1210E-201E-4473-82AC-2466F5386C38}" type="datetime1">
              <a:rPr lang="en-US" smtClean="0"/>
              <a:t>9/5/2025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‹nr.›</a:t>
            </a:fld>
            <a:endParaRPr lang="en-US"/>
          </a:p>
        </p:txBody>
      </p:sp>
    </p:spTree>
    <p:extLst>
      <p:ext uri="{BB962C8B-B14F-4D97-AF65-F5344CB8AC3E}">
        <p14:creationId xmlns:p14="http://schemas.microsoft.com/office/powerpoint/2010/main" val="227249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D06AF-EF87-8489-2C82-DEB90B7EFE0C}"/>
              </a:ext>
            </a:extLst>
          </p:cNvPr>
          <p:cNvSpPr>
            <a:spLocks noGrp="1"/>
          </p:cNvSpPr>
          <p:nvPr>
            <p:ph type="title"/>
          </p:nvPr>
        </p:nvSpPr>
        <p:spPr>
          <a:xfrm>
            <a:off x="603381" y="553616"/>
            <a:ext cx="8273140" cy="4008859"/>
          </a:xfrm>
        </p:spPr>
        <p:txBody>
          <a:bodyPr anchor="t">
            <a:normAutofit/>
          </a:bodyPr>
          <a:lstStyle>
            <a:lvl1pPr>
              <a:defRPr sz="5400" cap="all"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08E5678-CA38-1318-9EA2-5E0A4F9A59BA}"/>
              </a:ext>
            </a:extLst>
          </p:cNvPr>
          <p:cNvSpPr>
            <a:spLocks noGrp="1"/>
          </p:cNvSpPr>
          <p:nvPr>
            <p:ph type="body" idx="1"/>
          </p:nvPr>
        </p:nvSpPr>
        <p:spPr>
          <a:xfrm>
            <a:off x="603380" y="4589463"/>
            <a:ext cx="8273140" cy="1384617"/>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E99186-7E5A-60AF-DE69-5C7DA71611AB}"/>
              </a:ext>
            </a:extLst>
          </p:cNvPr>
          <p:cNvSpPr>
            <a:spLocks noGrp="1"/>
          </p:cNvSpPr>
          <p:nvPr>
            <p:ph type="dt" sz="half" idx="10"/>
          </p:nvPr>
        </p:nvSpPr>
        <p:spPr/>
        <p:txBody>
          <a:bodyPr/>
          <a:lstStyle/>
          <a:p>
            <a:fld id="{B01EA198-6CAB-4B8F-B93F-1F9C8C4B6CE7}" type="datetime1">
              <a:rPr lang="en-US" smtClean="0"/>
              <a:t>9/5/2025</a:t>
            </a:fld>
            <a:endParaRPr lang="en-US"/>
          </a:p>
        </p:txBody>
      </p:sp>
      <p:sp>
        <p:nvSpPr>
          <p:cNvPr id="5" name="Footer Placeholder 4">
            <a:extLst>
              <a:ext uri="{FF2B5EF4-FFF2-40B4-BE49-F238E27FC236}">
                <a16:creationId xmlns:a16="http://schemas.microsoft.com/office/drawing/2014/main" id="{82FA13D1-1FBA-E820-323B-77B41F1A665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B39BE85-85F6-4636-C651-D87CC969A49E}"/>
              </a:ext>
            </a:extLst>
          </p:cNvPr>
          <p:cNvSpPr>
            <a:spLocks noGrp="1"/>
          </p:cNvSpPr>
          <p:nvPr>
            <p:ph type="sldNum" sz="quarter" idx="12"/>
          </p:nvPr>
        </p:nvSpPr>
        <p:spPr/>
        <p:txBody>
          <a:bodyPr/>
          <a:lstStyle/>
          <a:p>
            <a:fld id="{CC057153-B650-4DEB-B370-79DDCFDCE934}" type="slidenum">
              <a:rPr lang="en-US" smtClean="0"/>
              <a:t>‹nr.›</a:t>
            </a:fld>
            <a:endParaRPr lang="en-US"/>
          </a:p>
        </p:txBody>
      </p:sp>
    </p:spTree>
    <p:extLst>
      <p:ext uri="{BB962C8B-B14F-4D97-AF65-F5344CB8AC3E}">
        <p14:creationId xmlns:p14="http://schemas.microsoft.com/office/powerpoint/2010/main" val="1178614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8" y="548640"/>
            <a:ext cx="10741152" cy="1132258"/>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2E861E-DFBA-B4AA-9356-CDE3D3F57C04}"/>
              </a:ext>
            </a:extLst>
          </p:cNvPr>
          <p:cNvSpPr>
            <a:spLocks noGrp="1"/>
          </p:cNvSpPr>
          <p:nvPr>
            <p:ph sz="half" idx="1"/>
          </p:nvPr>
        </p:nvSpPr>
        <p:spPr>
          <a:xfrm>
            <a:off x="612648"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451D7538-EC5A-3EE7-176F-A58920C507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CA06041F-4525-44D5-AA4F-332294BF1F56}" type="datetime1">
              <a:rPr lang="en-US" smtClean="0"/>
              <a:t>9/5/2025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‹nr.›</a:t>
            </a:fld>
            <a:endParaRPr lang="en-US"/>
          </a:p>
        </p:txBody>
      </p:sp>
    </p:spTree>
    <p:extLst>
      <p:ext uri="{BB962C8B-B14F-4D97-AF65-F5344CB8AC3E}">
        <p14:creationId xmlns:p14="http://schemas.microsoft.com/office/powerpoint/2010/main" val="786990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E969-634D-6E32-D227-18E9282C6F9E}"/>
              </a:ext>
            </a:extLst>
          </p:cNvPr>
          <p:cNvSpPr>
            <a:spLocks noGrp="1"/>
          </p:cNvSpPr>
          <p:nvPr>
            <p:ph type="title"/>
          </p:nvPr>
        </p:nvSpPr>
        <p:spPr>
          <a:xfrm>
            <a:off x="609600" y="547396"/>
            <a:ext cx="10745788" cy="1143292"/>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1CD26D4-290A-F0ED-7D62-41EDA6FEC2B9}"/>
              </a:ext>
            </a:extLst>
          </p:cNvPr>
          <p:cNvSpPr>
            <a:spLocks noGrp="1"/>
          </p:cNvSpPr>
          <p:nvPr>
            <p:ph type="body" idx="1"/>
          </p:nvPr>
        </p:nvSpPr>
        <p:spPr>
          <a:xfrm>
            <a:off x="609600" y="1685735"/>
            <a:ext cx="5157787"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DA52B0-7419-A946-4523-6D34BCAD26D1}"/>
              </a:ext>
            </a:extLst>
          </p:cNvPr>
          <p:cNvSpPr>
            <a:spLocks noGrp="1"/>
          </p:cNvSpPr>
          <p:nvPr>
            <p:ph sz="half" idx="2"/>
          </p:nvPr>
        </p:nvSpPr>
        <p:spPr>
          <a:xfrm>
            <a:off x="609600" y="2386894"/>
            <a:ext cx="5157787"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06536620-C4F3-EEC3-DBF1-05196B1CBB55}"/>
              </a:ext>
            </a:extLst>
          </p:cNvPr>
          <p:cNvSpPr>
            <a:spLocks noGrp="1"/>
          </p:cNvSpPr>
          <p:nvPr>
            <p:ph type="body" sz="quarter" idx="3"/>
          </p:nvPr>
        </p:nvSpPr>
        <p:spPr>
          <a:xfrm>
            <a:off x="6172200" y="1685735"/>
            <a:ext cx="5183188"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BAE980-E611-98B5-04E9-DE4584B0E33F}"/>
              </a:ext>
            </a:extLst>
          </p:cNvPr>
          <p:cNvSpPr>
            <a:spLocks noGrp="1"/>
          </p:cNvSpPr>
          <p:nvPr>
            <p:ph sz="quarter" idx="4"/>
          </p:nvPr>
        </p:nvSpPr>
        <p:spPr>
          <a:xfrm>
            <a:off x="6172199" y="2386894"/>
            <a:ext cx="5183189"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3B3581-658A-8487-F9CB-E79F2BFF27E4}"/>
              </a:ext>
            </a:extLst>
          </p:cNvPr>
          <p:cNvSpPr>
            <a:spLocks noGrp="1"/>
          </p:cNvSpPr>
          <p:nvPr>
            <p:ph type="dt" sz="half" idx="10"/>
          </p:nvPr>
        </p:nvSpPr>
        <p:spPr/>
        <p:txBody>
          <a:bodyPr/>
          <a:lstStyle/>
          <a:p>
            <a:fld id="{F9557091-BBDF-4EB9-BA6B-2BB67AC4FC0F}" type="datetime1">
              <a:rPr lang="en-US" smtClean="0"/>
              <a:t>9/5/2025</a:t>
            </a:fld>
            <a:endParaRPr lang="en-US"/>
          </a:p>
        </p:txBody>
      </p:sp>
      <p:sp>
        <p:nvSpPr>
          <p:cNvPr id="8" name="Footer Placeholder 7">
            <a:extLst>
              <a:ext uri="{FF2B5EF4-FFF2-40B4-BE49-F238E27FC236}">
                <a16:creationId xmlns:a16="http://schemas.microsoft.com/office/drawing/2014/main" id="{949D76D8-9033-26CF-BF4C-AECCC685C17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a:lstStyle/>
          <a:p>
            <a:fld id="{CC057153-B650-4DEB-B370-79DDCFDCE934}" type="slidenum">
              <a:rPr lang="en-US" smtClean="0"/>
              <a:t>‹nr.›</a:t>
            </a:fld>
            <a:endParaRPr lang="en-US"/>
          </a:p>
        </p:txBody>
      </p:sp>
    </p:spTree>
    <p:extLst>
      <p:ext uri="{BB962C8B-B14F-4D97-AF65-F5344CB8AC3E}">
        <p14:creationId xmlns:p14="http://schemas.microsoft.com/office/powerpoint/2010/main" val="3254271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9F42-7FF7-F803-C075-BC4968D35E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89E8268-7232-2944-F1BD-399F9419B563}"/>
              </a:ext>
            </a:extLst>
          </p:cNvPr>
          <p:cNvSpPr>
            <a:spLocks noGrp="1"/>
          </p:cNvSpPr>
          <p:nvPr>
            <p:ph type="dt" sz="half" idx="10"/>
          </p:nvPr>
        </p:nvSpPr>
        <p:spPr/>
        <p:txBody>
          <a:bodyPr/>
          <a:lstStyle/>
          <a:p>
            <a:fld id="{2D6B226B-77A6-410C-9796-083F278E0125}" type="datetime1">
              <a:rPr lang="en-US" smtClean="0"/>
              <a:t>9/5/2025</a:t>
            </a:fld>
            <a:endParaRPr lang="en-US"/>
          </a:p>
        </p:txBody>
      </p:sp>
      <p:sp>
        <p:nvSpPr>
          <p:cNvPr id="4" name="Footer Placeholder 3">
            <a:extLst>
              <a:ext uri="{FF2B5EF4-FFF2-40B4-BE49-F238E27FC236}">
                <a16:creationId xmlns:a16="http://schemas.microsoft.com/office/drawing/2014/main" id="{6B968DDD-323F-89A1-84E3-DDBA626D938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8FBDC76-671D-1671-DCE2-D5658BD40E29}"/>
              </a:ext>
            </a:extLst>
          </p:cNvPr>
          <p:cNvSpPr>
            <a:spLocks noGrp="1"/>
          </p:cNvSpPr>
          <p:nvPr>
            <p:ph type="sldNum" sz="quarter" idx="12"/>
          </p:nvPr>
        </p:nvSpPr>
        <p:spPr/>
        <p:txBody>
          <a:bodyPr/>
          <a:lstStyle/>
          <a:p>
            <a:fld id="{CC057153-B650-4DEB-B370-79DDCFDCE934}" type="slidenum">
              <a:rPr lang="en-US" smtClean="0"/>
              <a:t>‹nr.›</a:t>
            </a:fld>
            <a:endParaRPr lang="en-US"/>
          </a:p>
        </p:txBody>
      </p:sp>
    </p:spTree>
    <p:extLst>
      <p:ext uri="{BB962C8B-B14F-4D97-AF65-F5344CB8AC3E}">
        <p14:creationId xmlns:p14="http://schemas.microsoft.com/office/powerpoint/2010/main" val="2646014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BC4D82-0182-501C-9231-46767680476E}"/>
              </a:ext>
            </a:extLst>
          </p:cNvPr>
          <p:cNvSpPr>
            <a:spLocks noGrp="1"/>
          </p:cNvSpPr>
          <p:nvPr>
            <p:ph type="dt" sz="half" idx="10"/>
          </p:nvPr>
        </p:nvSpPr>
        <p:spPr/>
        <p:txBody>
          <a:bodyPr/>
          <a:lstStyle/>
          <a:p>
            <a:fld id="{A23A578B-D289-4C40-8593-3D356C49DA58}" type="datetime1">
              <a:rPr lang="en-US" smtClean="0"/>
              <a:t>9/5/2025</a:t>
            </a:fld>
            <a:endParaRPr lang="en-US"/>
          </a:p>
        </p:txBody>
      </p:sp>
      <p:sp>
        <p:nvSpPr>
          <p:cNvPr id="3" name="Footer Placeholder 2">
            <a:extLst>
              <a:ext uri="{FF2B5EF4-FFF2-40B4-BE49-F238E27FC236}">
                <a16:creationId xmlns:a16="http://schemas.microsoft.com/office/drawing/2014/main" id="{10EAA6C9-A7F3-19F1-D17C-A1D83FAF553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4EBB816-1B94-116F-92D4-6043AE9E0C6B}"/>
              </a:ext>
            </a:extLst>
          </p:cNvPr>
          <p:cNvSpPr>
            <a:spLocks noGrp="1"/>
          </p:cNvSpPr>
          <p:nvPr>
            <p:ph type="sldNum" sz="quarter" idx="12"/>
          </p:nvPr>
        </p:nvSpPr>
        <p:spPr/>
        <p:txBody>
          <a:bodyPr/>
          <a:lstStyle/>
          <a:p>
            <a:fld id="{CC057153-B650-4DEB-B370-79DDCFDCE934}" type="slidenum">
              <a:rPr lang="en-US" smtClean="0"/>
              <a:t>‹nr.›</a:t>
            </a:fld>
            <a:endParaRPr lang="en-US"/>
          </a:p>
        </p:txBody>
      </p:sp>
    </p:spTree>
    <p:extLst>
      <p:ext uri="{BB962C8B-B14F-4D97-AF65-F5344CB8AC3E}">
        <p14:creationId xmlns:p14="http://schemas.microsoft.com/office/powerpoint/2010/main" val="999018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0C37F-77BE-E128-4248-D001C39E79C6}"/>
              </a:ext>
            </a:extLst>
          </p:cNvPr>
          <p:cNvSpPr>
            <a:spLocks noGrp="1"/>
          </p:cNvSpPr>
          <p:nvPr>
            <p:ph type="title"/>
          </p:nvPr>
        </p:nvSpPr>
        <p:spPr>
          <a:xfrm>
            <a:off x="597160" y="553616"/>
            <a:ext cx="3595634" cy="1757505"/>
          </a:xfrm>
        </p:spPr>
        <p:txBody>
          <a:bodyPr anchor="t">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F3B20A8-A604-C977-02C0-083BA8663484}"/>
              </a:ext>
            </a:extLst>
          </p:cNvPr>
          <p:cNvSpPr>
            <a:spLocks noGrp="1"/>
          </p:cNvSpPr>
          <p:nvPr>
            <p:ph idx="1"/>
          </p:nvPr>
        </p:nvSpPr>
        <p:spPr>
          <a:xfrm>
            <a:off x="5134708" y="553616"/>
            <a:ext cx="6279741" cy="548640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EC0EEBFB-2026-6A35-33ED-F008376B67A0}"/>
              </a:ext>
            </a:extLst>
          </p:cNvPr>
          <p:cNvSpPr>
            <a:spLocks noGrp="1"/>
          </p:cNvSpPr>
          <p:nvPr>
            <p:ph type="body" sz="half" idx="2"/>
          </p:nvPr>
        </p:nvSpPr>
        <p:spPr>
          <a:xfrm>
            <a:off x="597160" y="2311121"/>
            <a:ext cx="3595634" cy="3728895"/>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F05638-7A56-469A-825A-1DFA600254C8}"/>
              </a:ext>
            </a:extLst>
          </p:cNvPr>
          <p:cNvSpPr>
            <a:spLocks noGrp="1"/>
          </p:cNvSpPr>
          <p:nvPr>
            <p:ph type="dt" sz="half" idx="10"/>
          </p:nvPr>
        </p:nvSpPr>
        <p:spPr/>
        <p:txBody>
          <a:bodyPr/>
          <a:lstStyle/>
          <a:p>
            <a:fld id="{713DFAE3-14DB-48A7-A80F-80DDB072CE3D}" type="datetime1">
              <a:rPr lang="en-US" smtClean="0"/>
              <a:t>9/5/2025</a:t>
            </a:fld>
            <a:endParaRPr lang="en-US"/>
          </a:p>
        </p:txBody>
      </p:sp>
      <p:sp>
        <p:nvSpPr>
          <p:cNvPr id="6" name="Footer Placeholder 5">
            <a:extLst>
              <a:ext uri="{FF2B5EF4-FFF2-40B4-BE49-F238E27FC236}">
                <a16:creationId xmlns:a16="http://schemas.microsoft.com/office/drawing/2014/main" id="{9C85A215-184B-2105-0279-ED02F644583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2C7CA46-892B-253A-3A28-7414E17B837B}"/>
              </a:ext>
            </a:extLst>
          </p:cNvPr>
          <p:cNvSpPr>
            <a:spLocks noGrp="1"/>
          </p:cNvSpPr>
          <p:nvPr>
            <p:ph type="sldNum" sz="quarter" idx="12"/>
          </p:nvPr>
        </p:nvSpPr>
        <p:spPr/>
        <p:txBody>
          <a:bodyPr/>
          <a:lstStyle/>
          <a:p>
            <a:fld id="{CC057153-B650-4DEB-B370-79DDCFDCE934}" type="slidenum">
              <a:rPr lang="en-US" smtClean="0"/>
              <a:t>‹nr.›</a:t>
            </a:fld>
            <a:endParaRPr lang="en-US"/>
          </a:p>
        </p:txBody>
      </p:sp>
    </p:spTree>
    <p:extLst>
      <p:ext uri="{BB962C8B-B14F-4D97-AF65-F5344CB8AC3E}">
        <p14:creationId xmlns:p14="http://schemas.microsoft.com/office/powerpoint/2010/main" val="4032495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6A09-98CF-FAC2-3708-AECC4360C651}"/>
              </a:ext>
            </a:extLst>
          </p:cNvPr>
          <p:cNvSpPr>
            <a:spLocks noGrp="1"/>
          </p:cNvSpPr>
          <p:nvPr>
            <p:ph type="title"/>
          </p:nvPr>
        </p:nvSpPr>
        <p:spPr>
          <a:xfrm>
            <a:off x="594360" y="557784"/>
            <a:ext cx="3595634" cy="2212313"/>
          </a:xfrm>
        </p:spPr>
        <p:txBody>
          <a:bodyPr anchor="t">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571C769-CEC8-962A-01E6-15B0E056791E}"/>
              </a:ext>
            </a:extLst>
          </p:cNvPr>
          <p:cNvSpPr>
            <a:spLocks noGrp="1"/>
          </p:cNvSpPr>
          <p:nvPr>
            <p:ph type="pic" idx="1"/>
          </p:nvPr>
        </p:nvSpPr>
        <p:spPr>
          <a:xfrm>
            <a:off x="5063319" y="657103"/>
            <a:ext cx="6483687" cy="55559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32C4A61-EF2A-C5A5-B150-4448600B3937}"/>
              </a:ext>
            </a:extLst>
          </p:cNvPr>
          <p:cNvSpPr>
            <a:spLocks noGrp="1"/>
          </p:cNvSpPr>
          <p:nvPr>
            <p:ph type="body" sz="half" idx="2"/>
          </p:nvPr>
        </p:nvSpPr>
        <p:spPr>
          <a:xfrm>
            <a:off x="609601" y="2826137"/>
            <a:ext cx="3585586" cy="3434638"/>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0B235E-39C7-4C78-20EF-DB48ECD9CB90}"/>
              </a:ext>
            </a:extLst>
          </p:cNvPr>
          <p:cNvSpPr>
            <a:spLocks noGrp="1"/>
          </p:cNvSpPr>
          <p:nvPr>
            <p:ph type="dt" sz="half" idx="10"/>
          </p:nvPr>
        </p:nvSpPr>
        <p:spPr/>
        <p:txBody>
          <a:bodyPr/>
          <a:lstStyle/>
          <a:p>
            <a:fld id="{92C5EAEF-6478-4102-8F5D-A5FE9FC97ACB}" type="datetime1">
              <a:rPr lang="en-US" smtClean="0"/>
              <a:t>9/5/2025</a:t>
            </a:fld>
            <a:endParaRPr lang="en-US"/>
          </a:p>
        </p:txBody>
      </p:sp>
      <p:sp>
        <p:nvSpPr>
          <p:cNvPr id="6" name="Footer Placeholder 5">
            <a:extLst>
              <a:ext uri="{FF2B5EF4-FFF2-40B4-BE49-F238E27FC236}">
                <a16:creationId xmlns:a16="http://schemas.microsoft.com/office/drawing/2014/main" id="{7FDC75DA-9A78-9AB9-7171-95A08CC51C5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EFE1A03-DCCB-53C7-DBFE-2AD55C90591B}"/>
              </a:ext>
            </a:extLst>
          </p:cNvPr>
          <p:cNvSpPr>
            <a:spLocks noGrp="1"/>
          </p:cNvSpPr>
          <p:nvPr>
            <p:ph type="sldNum" sz="quarter" idx="12"/>
          </p:nvPr>
        </p:nvSpPr>
        <p:spPr/>
        <p:txBody>
          <a:bodyPr/>
          <a:lstStyle/>
          <a:p>
            <a:fld id="{CC057153-B650-4DEB-B370-79DDCFDCE934}" type="slidenum">
              <a:rPr lang="en-US" smtClean="0"/>
              <a:t>‹nr.›</a:t>
            </a:fld>
            <a:endParaRPr lang="en-US"/>
          </a:p>
        </p:txBody>
      </p:sp>
    </p:spTree>
    <p:extLst>
      <p:ext uri="{BB962C8B-B14F-4D97-AF65-F5344CB8AC3E}">
        <p14:creationId xmlns:p14="http://schemas.microsoft.com/office/powerpoint/2010/main" val="1521269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
              <a:schemeClr val="tx1"/>
            </a:gs>
            <a:gs pos="33000">
              <a:srgbClr val="F21E7E"/>
            </a:gs>
            <a:gs pos="50000">
              <a:srgbClr val="7030A0"/>
            </a:gs>
            <a:gs pos="68000">
              <a:schemeClr val="accent2">
                <a:lumMod val="75000"/>
              </a:schemeClr>
            </a:gs>
            <a:gs pos="85000">
              <a:schemeClr val="tx1"/>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5BFB69-9245-EC58-F1DE-FEB625BD336A}"/>
              </a:ext>
            </a:extLst>
          </p:cNvPr>
          <p:cNvSpPr>
            <a:spLocks noGrp="1"/>
          </p:cNvSpPr>
          <p:nvPr>
            <p:ph type="title"/>
          </p:nvPr>
        </p:nvSpPr>
        <p:spPr>
          <a:xfrm>
            <a:off x="612648" y="548640"/>
            <a:ext cx="10653578" cy="113225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516AFD5-5144-C460-0CA4-644BC4A93C02}"/>
              </a:ext>
            </a:extLst>
          </p:cNvPr>
          <p:cNvSpPr>
            <a:spLocks noGrp="1"/>
          </p:cNvSpPr>
          <p:nvPr>
            <p:ph type="body" idx="1"/>
          </p:nvPr>
        </p:nvSpPr>
        <p:spPr>
          <a:xfrm>
            <a:off x="612647" y="1715532"/>
            <a:ext cx="10653579" cy="4593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995753E-AF8A-7E04-8A1A-205B755A0215}"/>
              </a:ext>
            </a:extLst>
          </p:cNvPr>
          <p:cNvSpPr>
            <a:spLocks noGrp="1"/>
          </p:cNvSpPr>
          <p:nvPr>
            <p:ph type="dt" sz="half" idx="2"/>
          </p:nvPr>
        </p:nvSpPr>
        <p:spPr>
          <a:xfrm>
            <a:off x="137160" y="6453002"/>
            <a:ext cx="3494314" cy="365125"/>
          </a:xfrm>
          <a:prstGeom prst="rect">
            <a:avLst/>
          </a:prstGeom>
        </p:spPr>
        <p:txBody>
          <a:bodyPr vert="horz" lIns="91440" tIns="45720" rIns="91440" bIns="45720" rtlCol="0" anchor="ctr"/>
          <a:lstStyle>
            <a:lvl1pPr algn="l">
              <a:defRPr sz="900">
                <a:solidFill>
                  <a:schemeClr val="tx1"/>
                </a:solidFill>
              </a:defRPr>
            </a:lvl1pPr>
          </a:lstStyle>
          <a:p>
            <a:fld id="{67F45AC6-C491-4585-A584-9CE2AF7D5500}" type="datetime1">
              <a:rPr lang="en-US" smtClean="0"/>
              <a:t>9/5/2025</a:t>
            </a:fld>
            <a:endParaRPr lang="en-US"/>
          </a:p>
        </p:txBody>
      </p:sp>
      <p:sp>
        <p:nvSpPr>
          <p:cNvPr id="5" name="Footer Placeholder 4">
            <a:extLst>
              <a:ext uri="{FF2B5EF4-FFF2-40B4-BE49-F238E27FC236}">
                <a16:creationId xmlns:a16="http://schemas.microsoft.com/office/drawing/2014/main" id="{D4E1B7C8-DA74-800B-EE14-A39E9DB32DE4}"/>
              </a:ext>
            </a:extLst>
          </p:cNvPr>
          <p:cNvSpPr>
            <a:spLocks noGrp="1"/>
          </p:cNvSpPr>
          <p:nvPr>
            <p:ph type="ftr" sz="quarter" idx="3"/>
          </p:nvPr>
        </p:nvSpPr>
        <p:spPr>
          <a:xfrm>
            <a:off x="8876521" y="6453002"/>
            <a:ext cx="2805405" cy="365125"/>
          </a:xfrm>
          <a:prstGeom prst="rect">
            <a:avLst/>
          </a:prstGeom>
        </p:spPr>
        <p:txBody>
          <a:bodyPr vert="horz" lIns="91440" tIns="45720" rIns="91440" bIns="45720" rtlCol="0" anchor="ctr"/>
          <a:lstStyle>
            <a:lvl1pPr algn="r">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7AC1647D-0DF0-CA1B-F723-EF7B8F508DB7}"/>
              </a:ext>
            </a:extLst>
          </p:cNvPr>
          <p:cNvSpPr>
            <a:spLocks noGrp="1"/>
          </p:cNvSpPr>
          <p:nvPr>
            <p:ph type="sldNum" sz="quarter" idx="4"/>
          </p:nvPr>
        </p:nvSpPr>
        <p:spPr>
          <a:xfrm>
            <a:off x="11632162" y="6453002"/>
            <a:ext cx="429207" cy="365125"/>
          </a:xfrm>
          <a:prstGeom prst="rect">
            <a:avLst/>
          </a:prstGeom>
        </p:spPr>
        <p:txBody>
          <a:bodyPr vert="horz" lIns="91440" tIns="45720" rIns="91440" bIns="45720" rtlCol="0" anchor="ctr"/>
          <a:lstStyle>
            <a:lvl1pPr algn="r">
              <a:defRPr sz="900">
                <a:solidFill>
                  <a:schemeClr val="tx1"/>
                </a:solidFill>
              </a:defRPr>
            </a:lvl1pPr>
          </a:lstStyle>
          <a:p>
            <a:fld id="{CC057153-B650-4DEB-B370-79DDCFDCE934}" type="slidenum">
              <a:rPr lang="en-US" smtClean="0"/>
              <a:t>‹nr.›</a:t>
            </a:fld>
            <a:endParaRPr lang="en-US"/>
          </a:p>
        </p:txBody>
      </p:sp>
    </p:spTree>
    <p:extLst>
      <p:ext uri="{BB962C8B-B14F-4D97-AF65-F5344CB8AC3E}">
        <p14:creationId xmlns:p14="http://schemas.microsoft.com/office/powerpoint/2010/main" val="231516140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76" r:id="rId6"/>
    <p:sldLayoutId id="2147483672" r:id="rId7"/>
    <p:sldLayoutId id="2147483673" r:id="rId8"/>
    <p:sldLayoutId id="2147483674" r:id="rId9"/>
    <p:sldLayoutId id="2147483675" r:id="rId10"/>
    <p:sldLayoutId id="2147483677" r:id="rId11"/>
  </p:sldLayoutIdLst>
  <p:hf sldNum="0"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s://youtu.be/CbAOTD6u-vg" TargetMode="External"/><Relationship Id="rId7" Type="http://schemas.openxmlformats.org/officeDocument/2006/relationships/hyperlink" Target="https://youtu.be/KbS7IiLEqM0"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s://youtu.be/mBJatkcofgU" TargetMode="Externa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hyperlink" Target="https://youtu.be/CnyJ-BidzIg" TargetMode="External"/><Relationship Id="rId7" Type="http://schemas.openxmlformats.org/officeDocument/2006/relationships/hyperlink" Target="https://youtu.be/FEvlPzbujWo"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hyperlink" Target="https://youtu.be/h1i2lKeWB_k" TargetMode="Externa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aiornot.com/" TargetMode="External"/><Relationship Id="rId7"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hyperlink" Target="http://www.fakeimagdedetector.com/"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ideo" Target="https://www.youtube.com/embed/B4jNttRvbpU?feature=oembed" TargetMode="External"/><Relationship Id="rId6" Type="http://schemas.openxmlformats.org/officeDocument/2006/relationships/image" Target="../media/image29.jpeg"/><Relationship Id="rId5" Type="http://schemas.openxmlformats.org/officeDocument/2006/relationships/hyperlink" Target="https://www.volkskrant.nl/kijkverder/2016/nepnieuws/" TargetMode="External"/><Relationship Id="rId4" Type="http://schemas.openxmlformats.org/officeDocument/2006/relationships/hyperlink" Target="https://www.mediawijsheid.nl/nepnieuws/"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xerte.gildeopleidingen.nl/USER-FILES/821-s.bergsma-Nottingham/media/Schermafbeelding_2024-11-10_om_20.30.04.png" TargetMode="External"/><Relationship Id="rId7"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hyperlink" Target="https://xerte.gildeopleidingen.nl/USER-FILES/821-s.bergsma-Nottingham/media/Foeteleren.jpg" TargetMode="Externa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hyperlink" Target="https://xerte.gildeopleidingen.nl/USER-FILES/821-s.bergsma-Nottingham/media/ROCK_model.pn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tests.quest.nl/maatschappij-cultuur/test-dit-ai-door-een-mens-gemaakt"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D587E41-605C-A8E4-8BA5-0E0B3797C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Neue Haas Grotesk Text Pro"/>
              <a:ea typeface="+mn-ea"/>
              <a:cs typeface="+mn-cs"/>
            </a:endParaRPr>
          </a:p>
        </p:txBody>
      </p:sp>
      <p:pic>
        <p:nvPicPr>
          <p:cNvPr id="4" name="Picture 3" descr="3D-cirkelontwerp in neon">
            <a:extLst>
              <a:ext uri="{FF2B5EF4-FFF2-40B4-BE49-F238E27FC236}">
                <a16:creationId xmlns:a16="http://schemas.microsoft.com/office/drawing/2014/main" id="{2245F3E6-E40F-2855-B18D-380EB9DD37FA}"/>
              </a:ext>
            </a:extLst>
          </p:cNvPr>
          <p:cNvPicPr>
            <a:picLocks noChangeAspect="1"/>
          </p:cNvPicPr>
          <p:nvPr/>
        </p:nvPicPr>
        <p:blipFill>
          <a:blip r:embed="rId3"/>
          <a:srcRect t="21329"/>
          <a:stretch>
            <a:fillRect/>
          </a:stretch>
        </p:blipFill>
        <p:spPr>
          <a:xfrm>
            <a:off x="20" y="10"/>
            <a:ext cx="12191980" cy="6857990"/>
          </a:xfrm>
          <a:prstGeom prst="rect">
            <a:avLst/>
          </a:prstGeom>
        </p:spPr>
      </p:pic>
      <p:sp>
        <p:nvSpPr>
          <p:cNvPr id="11" name="Rectangle 10">
            <a:extLst>
              <a:ext uri="{FF2B5EF4-FFF2-40B4-BE49-F238E27FC236}">
                <a16:creationId xmlns:a16="http://schemas.microsoft.com/office/drawing/2014/main" id="{EBD48A03-0DF9-3063-CB15-1BC2AEC79F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614416"/>
            <a:ext cx="12191999" cy="1243584"/>
          </a:xfrm>
          <a:prstGeom prst="rect">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Neue Haas Grotesk Text Pro"/>
              <a:ea typeface="+mn-ea"/>
              <a:cs typeface="+mn-cs"/>
            </a:endParaRPr>
          </a:p>
        </p:txBody>
      </p:sp>
      <p:sp>
        <p:nvSpPr>
          <p:cNvPr id="2" name="Titel 1">
            <a:extLst>
              <a:ext uri="{FF2B5EF4-FFF2-40B4-BE49-F238E27FC236}">
                <a16:creationId xmlns:a16="http://schemas.microsoft.com/office/drawing/2014/main" id="{85E272B0-6DD4-0149-54A8-A07BDF2098B0}"/>
              </a:ext>
            </a:extLst>
          </p:cNvPr>
          <p:cNvSpPr>
            <a:spLocks noGrp="1"/>
          </p:cNvSpPr>
          <p:nvPr>
            <p:ph type="ctrTitle"/>
          </p:nvPr>
        </p:nvSpPr>
        <p:spPr>
          <a:xfrm>
            <a:off x="320040" y="5768969"/>
            <a:ext cx="8183880" cy="960120"/>
          </a:xfrm>
        </p:spPr>
        <p:txBody>
          <a:bodyPr anchor="ctr">
            <a:normAutofit/>
          </a:bodyPr>
          <a:lstStyle/>
          <a:p>
            <a:pPr algn="l"/>
            <a:r>
              <a:rPr lang="nl-NL" dirty="0"/>
              <a:t>SESSIE 1: Wat is AI?</a:t>
            </a:r>
          </a:p>
        </p:txBody>
      </p:sp>
      <p:sp>
        <p:nvSpPr>
          <p:cNvPr id="3" name="Ondertitel 2">
            <a:extLst>
              <a:ext uri="{FF2B5EF4-FFF2-40B4-BE49-F238E27FC236}">
                <a16:creationId xmlns:a16="http://schemas.microsoft.com/office/drawing/2014/main" id="{6BC29BF3-184A-DA08-A84A-578A0BFCB489}"/>
              </a:ext>
            </a:extLst>
          </p:cNvPr>
          <p:cNvSpPr>
            <a:spLocks noGrp="1"/>
          </p:cNvSpPr>
          <p:nvPr>
            <p:ph type="subTitle" idx="1"/>
          </p:nvPr>
        </p:nvSpPr>
        <p:spPr>
          <a:xfrm>
            <a:off x="8597245" y="5768969"/>
            <a:ext cx="3399681" cy="955994"/>
          </a:xfrm>
        </p:spPr>
        <p:txBody>
          <a:bodyPr anchor="ctr">
            <a:normAutofit/>
          </a:bodyPr>
          <a:lstStyle/>
          <a:p>
            <a:pPr algn="r"/>
            <a:r>
              <a:rPr lang="nl-NL" sz="1900" dirty="0"/>
              <a:t>6 september 2025</a:t>
            </a:r>
          </a:p>
          <a:p>
            <a:pPr algn="r"/>
            <a:r>
              <a:rPr lang="nl-NL" sz="1900" dirty="0"/>
              <a:t>Peter Rong</a:t>
            </a:r>
          </a:p>
        </p:txBody>
      </p:sp>
    </p:spTree>
    <p:extLst>
      <p:ext uri="{BB962C8B-B14F-4D97-AF65-F5344CB8AC3E}">
        <p14:creationId xmlns:p14="http://schemas.microsoft.com/office/powerpoint/2010/main" val="4125495423"/>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CA9DAF-F40E-B605-4956-B57659382933}"/>
              </a:ext>
            </a:extLst>
          </p:cNvPr>
          <p:cNvSpPr>
            <a:spLocks noGrp="1"/>
          </p:cNvSpPr>
          <p:nvPr>
            <p:ph type="title"/>
          </p:nvPr>
        </p:nvSpPr>
        <p:spPr/>
        <p:txBody>
          <a:bodyPr/>
          <a:lstStyle/>
          <a:p>
            <a:r>
              <a:rPr lang="nl-NL" dirty="0">
                <a:solidFill>
                  <a:schemeClr val="bg1"/>
                </a:solidFill>
              </a:rPr>
              <a:t>Attention </a:t>
            </a:r>
            <a:r>
              <a:rPr lang="nl-NL" dirty="0" err="1">
                <a:solidFill>
                  <a:schemeClr val="bg1"/>
                </a:solidFill>
              </a:rPr>
              <a:t>mechanisms</a:t>
            </a:r>
            <a:endParaRPr lang="nl-NL" dirty="0">
              <a:solidFill>
                <a:schemeClr val="bg1"/>
              </a:solidFill>
            </a:endParaRPr>
          </a:p>
        </p:txBody>
      </p:sp>
      <p:sp>
        <p:nvSpPr>
          <p:cNvPr id="3" name="Tijdelijke aanduiding voor inhoud 2">
            <a:extLst>
              <a:ext uri="{FF2B5EF4-FFF2-40B4-BE49-F238E27FC236}">
                <a16:creationId xmlns:a16="http://schemas.microsoft.com/office/drawing/2014/main" id="{DFD39D9D-0F24-A866-C160-4C3A810EC135}"/>
              </a:ext>
            </a:extLst>
          </p:cNvPr>
          <p:cNvSpPr>
            <a:spLocks noGrp="1"/>
          </p:cNvSpPr>
          <p:nvPr>
            <p:ph idx="1"/>
          </p:nvPr>
        </p:nvSpPr>
        <p:spPr/>
        <p:txBody>
          <a:bodyPr>
            <a:normAutofit fontScale="92500" lnSpcReduction="20000"/>
          </a:bodyPr>
          <a:lstStyle/>
          <a:p>
            <a:r>
              <a:rPr lang="nl-NL" dirty="0">
                <a:solidFill>
                  <a:schemeClr val="bg1"/>
                </a:solidFill>
              </a:rPr>
              <a:t>Attention = “Aandacht”</a:t>
            </a:r>
          </a:p>
          <a:p>
            <a:pPr marL="0" indent="0">
              <a:buNone/>
            </a:pPr>
            <a:r>
              <a:rPr lang="nl-NL" dirty="0">
                <a:solidFill>
                  <a:schemeClr val="bg1"/>
                </a:solidFill>
              </a:rPr>
              <a:t>In een neuraal netwerk betekent dit:</a:t>
            </a:r>
          </a:p>
          <a:p>
            <a:pPr marL="0" indent="0">
              <a:buNone/>
            </a:pPr>
            <a:r>
              <a:rPr lang="nl-NL" b="1" dirty="0">
                <a:solidFill>
                  <a:schemeClr val="bg1"/>
                </a:solidFill>
              </a:rPr>
              <a:t>Een manier voor het model om te bepalen </a:t>
            </a:r>
            <a:r>
              <a:rPr lang="nl-NL" b="1" i="1" dirty="0">
                <a:solidFill>
                  <a:schemeClr val="bg1"/>
                </a:solidFill>
              </a:rPr>
              <a:t>welke delen van de input belangrijk zijn</a:t>
            </a:r>
            <a:r>
              <a:rPr lang="nl-NL" b="1" dirty="0">
                <a:solidFill>
                  <a:schemeClr val="bg1"/>
                </a:solidFill>
              </a:rPr>
              <a:t> bij het genereren van de output.</a:t>
            </a:r>
          </a:p>
          <a:p>
            <a:pPr marL="0" indent="0">
              <a:buNone/>
            </a:pPr>
            <a:endParaRPr lang="nl-NL" dirty="0">
              <a:solidFill>
                <a:schemeClr val="bg1"/>
              </a:solidFill>
            </a:endParaRPr>
          </a:p>
          <a:p>
            <a:pPr marL="0" indent="0">
              <a:buNone/>
            </a:pPr>
            <a:r>
              <a:rPr lang="nl-NL" dirty="0">
                <a:solidFill>
                  <a:schemeClr val="bg1"/>
                </a:solidFill>
              </a:rPr>
              <a:t>Stel je de zin voor:</a:t>
            </a:r>
          </a:p>
          <a:p>
            <a:pPr marL="0" indent="0">
              <a:buNone/>
            </a:pPr>
            <a:r>
              <a:rPr lang="nl-NL" dirty="0">
                <a:solidFill>
                  <a:schemeClr val="bg1"/>
                </a:solidFill>
              </a:rPr>
              <a:t>“De hond die door de tuin liep, </a:t>
            </a:r>
            <a:r>
              <a:rPr lang="nl-NL" sz="2800" b="1" dirty="0">
                <a:solidFill>
                  <a:schemeClr val="accent6">
                    <a:lumMod val="60000"/>
                    <a:lumOff val="40000"/>
                  </a:schemeClr>
                </a:solidFill>
              </a:rPr>
              <a:t>blafte</a:t>
            </a:r>
            <a:r>
              <a:rPr lang="nl-NL" dirty="0">
                <a:solidFill>
                  <a:schemeClr val="bg1"/>
                </a:solidFill>
              </a:rPr>
              <a:t> luid”</a:t>
            </a:r>
          </a:p>
          <a:p>
            <a:pPr marL="0" indent="0">
              <a:buNone/>
            </a:pPr>
            <a:r>
              <a:rPr lang="nl-NL" dirty="0">
                <a:solidFill>
                  <a:schemeClr val="bg1"/>
                </a:solidFill>
              </a:rPr>
              <a:t>Een goed model focust op de </a:t>
            </a:r>
            <a:r>
              <a:rPr lang="nl-NL" b="1" dirty="0">
                <a:solidFill>
                  <a:schemeClr val="bg1"/>
                </a:solidFill>
              </a:rPr>
              <a:t>hond</a:t>
            </a:r>
            <a:r>
              <a:rPr lang="nl-NL" dirty="0">
                <a:solidFill>
                  <a:schemeClr val="bg1"/>
                </a:solidFill>
              </a:rPr>
              <a:t> en niet de </a:t>
            </a:r>
            <a:r>
              <a:rPr lang="nl-NL" b="1" dirty="0">
                <a:solidFill>
                  <a:schemeClr val="bg1"/>
                </a:solidFill>
              </a:rPr>
              <a:t>tuin</a:t>
            </a:r>
            <a:r>
              <a:rPr lang="nl-NL" dirty="0">
                <a:solidFill>
                  <a:schemeClr val="bg1"/>
                </a:solidFill>
              </a:rPr>
              <a:t> wanneer het blafte voorspelde</a:t>
            </a:r>
          </a:p>
          <a:p>
            <a:pPr marL="0" indent="0">
              <a:buNone/>
            </a:pPr>
            <a:r>
              <a:rPr lang="nl-NL" dirty="0">
                <a:solidFill>
                  <a:schemeClr val="bg1"/>
                </a:solidFill>
              </a:rPr>
              <a:t>Elk token krijgt een zg. vector (getallenrij). Het model rekent van elk token de waarde uit (gewogen som). Het woord met een hogere waarde krijgt een hogere “attention score”.</a:t>
            </a:r>
          </a:p>
          <a:p>
            <a:pPr marL="0" indent="0">
              <a:buNone/>
            </a:pPr>
            <a:r>
              <a:rPr lang="nl-NL" dirty="0">
                <a:solidFill>
                  <a:schemeClr val="bg1"/>
                </a:solidFill>
              </a:rPr>
              <a:t>Deze scores worden meegenomen in het voorspellen van de volgende tokens.</a:t>
            </a:r>
          </a:p>
        </p:txBody>
      </p:sp>
      <p:pic>
        <p:nvPicPr>
          <p:cNvPr id="2050" name="Picture 2" descr="Attention Models Definition | DeepAI">
            <a:extLst>
              <a:ext uri="{FF2B5EF4-FFF2-40B4-BE49-F238E27FC236}">
                <a16:creationId xmlns:a16="http://schemas.microsoft.com/office/drawing/2014/main" id="{B5B83F0D-0DE5-1BAB-EE12-E8F1937113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0910" y="127742"/>
            <a:ext cx="4209409" cy="2365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675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19F0CA-B2B1-3304-B2E3-732CBA7D502F}"/>
              </a:ext>
            </a:extLst>
          </p:cNvPr>
          <p:cNvSpPr>
            <a:spLocks noGrp="1"/>
          </p:cNvSpPr>
          <p:nvPr>
            <p:ph type="title"/>
          </p:nvPr>
        </p:nvSpPr>
        <p:spPr/>
        <p:txBody>
          <a:bodyPr/>
          <a:lstStyle/>
          <a:p>
            <a:r>
              <a:rPr lang="nl-NL" dirty="0">
                <a:solidFill>
                  <a:schemeClr val="bg1"/>
                </a:solidFill>
              </a:rPr>
              <a:t>Token </a:t>
            </a:r>
            <a:r>
              <a:rPr lang="nl-NL" dirty="0" err="1">
                <a:solidFill>
                  <a:schemeClr val="bg1"/>
                </a:solidFill>
              </a:rPr>
              <a:t>prediction</a:t>
            </a:r>
            <a:endParaRPr lang="nl-NL" dirty="0">
              <a:solidFill>
                <a:schemeClr val="bg1"/>
              </a:solidFill>
            </a:endParaRPr>
          </a:p>
        </p:txBody>
      </p:sp>
      <p:sp>
        <p:nvSpPr>
          <p:cNvPr id="3" name="Tijdelijke aanduiding voor inhoud 2">
            <a:extLst>
              <a:ext uri="{FF2B5EF4-FFF2-40B4-BE49-F238E27FC236}">
                <a16:creationId xmlns:a16="http://schemas.microsoft.com/office/drawing/2014/main" id="{A48A29FD-E9E2-3838-8354-22B0745A0643}"/>
              </a:ext>
            </a:extLst>
          </p:cNvPr>
          <p:cNvSpPr>
            <a:spLocks noGrp="1"/>
          </p:cNvSpPr>
          <p:nvPr>
            <p:ph idx="1"/>
          </p:nvPr>
        </p:nvSpPr>
        <p:spPr/>
        <p:txBody>
          <a:bodyPr/>
          <a:lstStyle/>
          <a:p>
            <a:r>
              <a:rPr lang="nl-NL" dirty="0">
                <a:solidFill>
                  <a:schemeClr val="bg1"/>
                </a:solidFill>
              </a:rPr>
              <a:t>Token </a:t>
            </a:r>
            <a:r>
              <a:rPr lang="nl-NL" dirty="0" err="1">
                <a:solidFill>
                  <a:schemeClr val="bg1"/>
                </a:solidFill>
              </a:rPr>
              <a:t>prediction</a:t>
            </a:r>
            <a:r>
              <a:rPr lang="nl-NL" dirty="0">
                <a:solidFill>
                  <a:schemeClr val="bg1"/>
                </a:solidFill>
              </a:rPr>
              <a:t> is een fundamenteel concept binnen AI-taalmodellen zoals GPT.</a:t>
            </a:r>
          </a:p>
          <a:p>
            <a:r>
              <a:rPr lang="nl-NL" dirty="0">
                <a:solidFill>
                  <a:schemeClr val="bg1"/>
                </a:solidFill>
              </a:rPr>
              <a:t>Token = stukje tekst (woord, deel </a:t>
            </a:r>
            <a:r>
              <a:rPr lang="nl-NL" dirty="0" err="1">
                <a:solidFill>
                  <a:schemeClr val="bg1"/>
                </a:solidFill>
              </a:rPr>
              <a:t>v.e</a:t>
            </a:r>
            <a:r>
              <a:rPr lang="nl-NL" dirty="0">
                <a:solidFill>
                  <a:schemeClr val="bg1"/>
                </a:solidFill>
              </a:rPr>
              <a:t>. woord of leesteken)</a:t>
            </a:r>
          </a:p>
          <a:p>
            <a:pPr lvl="1"/>
            <a:r>
              <a:rPr lang="nl-NL" dirty="0">
                <a:solidFill>
                  <a:schemeClr val="bg1"/>
                </a:solidFill>
              </a:rPr>
              <a:t>Bijv. “Hello wereld!” – [“Hello”, “wereld”, “!”]</a:t>
            </a:r>
          </a:p>
          <a:p>
            <a:r>
              <a:rPr lang="nl-NL" dirty="0">
                <a:solidFill>
                  <a:schemeClr val="bg1"/>
                </a:solidFill>
              </a:rPr>
              <a:t>GPT voorspelt de meest waarschijnlijke volgende token </a:t>
            </a:r>
          </a:p>
          <a:p>
            <a:endParaRPr lang="nl-NL" dirty="0">
              <a:solidFill>
                <a:schemeClr val="bg1"/>
              </a:solidFill>
            </a:endParaRPr>
          </a:p>
          <a:p>
            <a:pPr marL="0" indent="0">
              <a:buNone/>
            </a:pPr>
            <a:r>
              <a:rPr lang="nl-NL" dirty="0">
                <a:solidFill>
                  <a:schemeClr val="bg1"/>
                </a:solidFill>
              </a:rPr>
              <a:t>Stel je typt:</a:t>
            </a:r>
          </a:p>
          <a:p>
            <a:pPr marL="0" indent="0">
              <a:buNone/>
            </a:pPr>
            <a:r>
              <a:rPr lang="nl-NL" dirty="0">
                <a:solidFill>
                  <a:schemeClr val="bg1"/>
                </a:solidFill>
              </a:rPr>
              <a:t>“De hond loop door de”</a:t>
            </a:r>
          </a:p>
          <a:p>
            <a:pPr marL="0" indent="0">
              <a:buNone/>
            </a:pPr>
            <a:r>
              <a:rPr lang="nl-NL" dirty="0">
                <a:solidFill>
                  <a:schemeClr val="bg1"/>
                </a:solidFill>
              </a:rPr>
              <a:t>Het model voorspelt:</a:t>
            </a:r>
          </a:p>
          <a:p>
            <a:pPr marL="0" indent="0">
              <a:buNone/>
            </a:pPr>
            <a:r>
              <a:rPr lang="nl-NL" dirty="0">
                <a:solidFill>
                  <a:schemeClr val="bg1"/>
                </a:solidFill>
              </a:rPr>
              <a:t>“straat” of “tuin”</a:t>
            </a:r>
          </a:p>
        </p:txBody>
      </p:sp>
      <p:pic>
        <p:nvPicPr>
          <p:cNvPr id="3074" name="Picture 2" descr="How Multi-Token Prediction (MTP) works in DeepSeek-V3 | by Mao Jia | Jul,  2025 | GoPenAI">
            <a:extLst>
              <a:ext uri="{FF2B5EF4-FFF2-40B4-BE49-F238E27FC236}">
                <a16:creationId xmlns:a16="http://schemas.microsoft.com/office/drawing/2014/main" id="{7A11A161-417A-BABC-1AB4-47325DFDA2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4032" y="3573016"/>
            <a:ext cx="5591944" cy="3143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9300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1000"/>
                                        <p:tgtEl>
                                          <p:spTgt spid="3074"/>
                                        </p:tgtEl>
                                      </p:cBhvr>
                                    </p:animEffect>
                                    <p:anim calcmode="lin" valueType="num">
                                      <p:cBhvr>
                                        <p:cTn id="8" dur="1000" fill="hold"/>
                                        <p:tgtEl>
                                          <p:spTgt spid="3074"/>
                                        </p:tgtEl>
                                        <p:attrNameLst>
                                          <p:attrName>ppt_x</p:attrName>
                                        </p:attrNameLst>
                                      </p:cBhvr>
                                      <p:tavLst>
                                        <p:tav tm="0">
                                          <p:val>
                                            <p:strVal val="#ppt_x"/>
                                          </p:val>
                                        </p:tav>
                                        <p:tav tm="100000">
                                          <p:val>
                                            <p:strVal val="#ppt_x"/>
                                          </p:val>
                                        </p:tav>
                                      </p:tavLst>
                                    </p:anim>
                                    <p:anim calcmode="lin" valueType="num">
                                      <p:cBhvr>
                                        <p:cTn id="9"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1D5D4F-0FE3-D3A2-707F-DAD6112B3D0F}"/>
              </a:ext>
            </a:extLst>
          </p:cNvPr>
          <p:cNvSpPr>
            <a:spLocks noGrp="1"/>
          </p:cNvSpPr>
          <p:nvPr>
            <p:ph type="title"/>
          </p:nvPr>
        </p:nvSpPr>
        <p:spPr/>
        <p:txBody>
          <a:bodyPr/>
          <a:lstStyle/>
          <a:p>
            <a:r>
              <a:rPr lang="nl-NL" dirty="0">
                <a:solidFill>
                  <a:schemeClr val="bg1"/>
                </a:solidFill>
              </a:rPr>
              <a:t>Voorbeelden van AI Content</a:t>
            </a:r>
          </a:p>
        </p:txBody>
      </p:sp>
      <p:sp>
        <p:nvSpPr>
          <p:cNvPr id="3" name="Tijdelijke aanduiding voor inhoud 2">
            <a:extLst>
              <a:ext uri="{FF2B5EF4-FFF2-40B4-BE49-F238E27FC236}">
                <a16:creationId xmlns:a16="http://schemas.microsoft.com/office/drawing/2014/main" id="{45718A06-E676-697C-3938-A6F5A7B132CF}"/>
              </a:ext>
            </a:extLst>
          </p:cNvPr>
          <p:cNvSpPr>
            <a:spLocks noGrp="1"/>
          </p:cNvSpPr>
          <p:nvPr>
            <p:ph idx="1"/>
          </p:nvPr>
        </p:nvSpPr>
        <p:spPr/>
        <p:txBody>
          <a:bodyPr/>
          <a:lstStyle/>
          <a:p>
            <a:r>
              <a:rPr lang="nl-NL" dirty="0">
                <a:solidFill>
                  <a:schemeClr val="bg1"/>
                </a:solidFill>
              </a:rPr>
              <a:t>AI is overal om ons heen en verandert de wereld op manieren die je misschien niet had verwacht. In de video's hieronder krijg je een kijkje in hoe deze slimme technologie wordt toegepast in het dagelijks leven.</a:t>
            </a:r>
          </a:p>
        </p:txBody>
      </p:sp>
      <p:pic>
        <p:nvPicPr>
          <p:cNvPr id="6" name="Afbeelding 5" descr="Afbeelding met tekst, schermopname, Lettertype, grafische vormgeving&#10;&#10;Door AI gegenereerde inhoud is mogelijk onjuist.">
            <a:hlinkClick r:id="rId3"/>
            <a:extLst>
              <a:ext uri="{FF2B5EF4-FFF2-40B4-BE49-F238E27FC236}">
                <a16:creationId xmlns:a16="http://schemas.microsoft.com/office/drawing/2014/main" id="{2F51A621-ABCD-E910-1227-F045468943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6300" y="3229808"/>
            <a:ext cx="2653537" cy="3079552"/>
          </a:xfrm>
          <a:prstGeom prst="rect">
            <a:avLst/>
          </a:prstGeom>
        </p:spPr>
      </p:pic>
      <p:pic>
        <p:nvPicPr>
          <p:cNvPr id="7" name="Afbeelding 6">
            <a:hlinkClick r:id="rId5"/>
            <a:extLst>
              <a:ext uri="{FF2B5EF4-FFF2-40B4-BE49-F238E27FC236}">
                <a16:creationId xmlns:a16="http://schemas.microsoft.com/office/drawing/2014/main" id="{AEB66FD4-C021-F9EA-F96E-467E5BF3076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41591" y="3229808"/>
            <a:ext cx="2653536" cy="3143420"/>
          </a:xfrm>
          <a:prstGeom prst="rect">
            <a:avLst/>
          </a:prstGeom>
        </p:spPr>
      </p:pic>
      <p:pic>
        <p:nvPicPr>
          <p:cNvPr id="8" name="Afbeelding 7">
            <a:hlinkClick r:id="rId7"/>
            <a:extLst>
              <a:ext uri="{FF2B5EF4-FFF2-40B4-BE49-F238E27FC236}">
                <a16:creationId xmlns:a16="http://schemas.microsoft.com/office/drawing/2014/main" id="{140047C5-78BA-BD62-A811-E5DACBF7B16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86880" y="3290522"/>
            <a:ext cx="2653536" cy="3012156"/>
          </a:xfrm>
          <a:prstGeom prst="rect">
            <a:avLst/>
          </a:prstGeom>
        </p:spPr>
      </p:pic>
    </p:spTree>
    <p:extLst>
      <p:ext uri="{BB962C8B-B14F-4D97-AF65-F5344CB8AC3E}">
        <p14:creationId xmlns:p14="http://schemas.microsoft.com/office/powerpoint/2010/main" val="10412298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2CC241-9304-3B55-0428-C9A9EDCF3DA7}"/>
              </a:ext>
            </a:extLst>
          </p:cNvPr>
          <p:cNvSpPr>
            <a:spLocks noGrp="1"/>
          </p:cNvSpPr>
          <p:nvPr>
            <p:ph type="title"/>
          </p:nvPr>
        </p:nvSpPr>
        <p:spPr/>
        <p:txBody>
          <a:bodyPr/>
          <a:lstStyle/>
          <a:p>
            <a:r>
              <a:rPr lang="nl-NL" dirty="0">
                <a:solidFill>
                  <a:schemeClr val="bg1"/>
                </a:solidFill>
              </a:rPr>
              <a:t>Fake of Echt?</a:t>
            </a:r>
          </a:p>
        </p:txBody>
      </p:sp>
      <p:sp>
        <p:nvSpPr>
          <p:cNvPr id="3" name="Tijdelijke aanduiding voor inhoud 2">
            <a:extLst>
              <a:ext uri="{FF2B5EF4-FFF2-40B4-BE49-F238E27FC236}">
                <a16:creationId xmlns:a16="http://schemas.microsoft.com/office/drawing/2014/main" id="{3224BB61-8864-8FAB-DAA8-EFBE301F8696}"/>
              </a:ext>
            </a:extLst>
          </p:cNvPr>
          <p:cNvSpPr>
            <a:spLocks noGrp="1"/>
          </p:cNvSpPr>
          <p:nvPr>
            <p:ph idx="1"/>
          </p:nvPr>
        </p:nvSpPr>
        <p:spPr/>
        <p:txBody>
          <a:bodyPr/>
          <a:lstStyle/>
          <a:p>
            <a:r>
              <a:rPr lang="nl-NL" dirty="0">
                <a:solidFill>
                  <a:schemeClr val="bg1"/>
                </a:solidFill>
              </a:rPr>
              <a:t>Leren werken met AI kost tijd. Dus wanneer je iets maakt en het lijkt niet meteen te lukken, geef de moed dan niet op! Leer van je fouten. Je kunt hier onder alvast genieten van de mislukte pogingen van anderen. 😉</a:t>
            </a:r>
          </a:p>
          <a:p>
            <a:endParaRPr lang="nl-NL" dirty="0">
              <a:solidFill>
                <a:schemeClr val="bg1"/>
              </a:solidFill>
            </a:endParaRPr>
          </a:p>
        </p:txBody>
      </p:sp>
      <p:pic>
        <p:nvPicPr>
          <p:cNvPr id="4" name="Afbeelding 3" descr="Afbeelding met tekst, sport, Fitness, schermopname&#10;&#10;Door AI gegenereerde inhoud is mogelijk onjuist.">
            <a:hlinkClick r:id="rId3"/>
            <a:extLst>
              <a:ext uri="{FF2B5EF4-FFF2-40B4-BE49-F238E27FC236}">
                <a16:creationId xmlns:a16="http://schemas.microsoft.com/office/drawing/2014/main" id="{5EF58859-2A81-A5AC-8EF0-D8114DF5FD2F}"/>
              </a:ext>
            </a:extLst>
          </p:cNvPr>
          <p:cNvPicPr>
            <a:picLocks noChangeAspect="1"/>
          </p:cNvPicPr>
          <p:nvPr/>
        </p:nvPicPr>
        <p:blipFill>
          <a:blip r:embed="rId4"/>
          <a:stretch>
            <a:fillRect/>
          </a:stretch>
        </p:blipFill>
        <p:spPr>
          <a:xfrm>
            <a:off x="358136" y="3412315"/>
            <a:ext cx="3867157" cy="2176925"/>
          </a:xfrm>
          <a:prstGeom prst="rect">
            <a:avLst/>
          </a:prstGeom>
        </p:spPr>
      </p:pic>
      <p:pic>
        <p:nvPicPr>
          <p:cNvPr id="5" name="Afbeelding 4" descr="Afbeelding met sport, tekst, Dans, persoon&#10;&#10;Door AI gegenereerde inhoud is mogelijk onjuist.">
            <a:hlinkClick r:id="rId5"/>
            <a:extLst>
              <a:ext uri="{FF2B5EF4-FFF2-40B4-BE49-F238E27FC236}">
                <a16:creationId xmlns:a16="http://schemas.microsoft.com/office/drawing/2014/main" id="{08DEE57B-07C8-E06F-6072-45B968ACB62B}"/>
              </a:ext>
            </a:extLst>
          </p:cNvPr>
          <p:cNvPicPr>
            <a:picLocks noChangeAspect="1"/>
          </p:cNvPicPr>
          <p:nvPr/>
        </p:nvPicPr>
        <p:blipFill>
          <a:blip r:embed="rId6"/>
          <a:stretch>
            <a:fillRect/>
          </a:stretch>
        </p:blipFill>
        <p:spPr>
          <a:xfrm>
            <a:off x="4242225" y="3429000"/>
            <a:ext cx="3867157" cy="2207652"/>
          </a:xfrm>
          <a:prstGeom prst="rect">
            <a:avLst/>
          </a:prstGeom>
        </p:spPr>
      </p:pic>
      <p:pic>
        <p:nvPicPr>
          <p:cNvPr id="6" name="Afbeelding 5" descr="Afbeelding met tekst, kat, zoogdier, Katachtigen&#10;&#10;Door AI gegenereerde inhoud is mogelijk onjuist.">
            <a:hlinkClick r:id="rId7"/>
            <a:extLst>
              <a:ext uri="{FF2B5EF4-FFF2-40B4-BE49-F238E27FC236}">
                <a16:creationId xmlns:a16="http://schemas.microsoft.com/office/drawing/2014/main" id="{4374EC18-666A-8A74-8F3B-27CC360151D6}"/>
              </a:ext>
            </a:extLst>
          </p:cNvPr>
          <p:cNvPicPr>
            <a:picLocks noChangeAspect="1"/>
          </p:cNvPicPr>
          <p:nvPr/>
        </p:nvPicPr>
        <p:blipFill>
          <a:blip r:embed="rId8"/>
          <a:stretch>
            <a:fillRect/>
          </a:stretch>
        </p:blipFill>
        <p:spPr>
          <a:xfrm>
            <a:off x="8109382" y="3411517"/>
            <a:ext cx="3891274" cy="2190501"/>
          </a:xfrm>
          <a:prstGeom prst="rect">
            <a:avLst/>
          </a:prstGeom>
        </p:spPr>
      </p:pic>
    </p:spTree>
    <p:extLst>
      <p:ext uri="{BB962C8B-B14F-4D97-AF65-F5344CB8AC3E}">
        <p14:creationId xmlns:p14="http://schemas.microsoft.com/office/powerpoint/2010/main" val="37053067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9ABD04-4045-8B17-5FDC-D89970E30DBF}"/>
              </a:ext>
            </a:extLst>
          </p:cNvPr>
          <p:cNvSpPr>
            <a:spLocks noGrp="1"/>
          </p:cNvSpPr>
          <p:nvPr>
            <p:ph type="title"/>
          </p:nvPr>
        </p:nvSpPr>
        <p:spPr/>
        <p:txBody>
          <a:bodyPr/>
          <a:lstStyle/>
          <a:p>
            <a:r>
              <a:rPr lang="nl-NL" dirty="0">
                <a:solidFill>
                  <a:schemeClr val="bg1"/>
                </a:solidFill>
              </a:rPr>
              <a:t>Plagiaat en Privacy!</a:t>
            </a:r>
          </a:p>
        </p:txBody>
      </p:sp>
      <p:sp>
        <p:nvSpPr>
          <p:cNvPr id="3" name="Tijdelijke aanduiding voor inhoud 2">
            <a:extLst>
              <a:ext uri="{FF2B5EF4-FFF2-40B4-BE49-F238E27FC236}">
                <a16:creationId xmlns:a16="http://schemas.microsoft.com/office/drawing/2014/main" id="{F69CCA14-506E-F0FF-5BD9-F22E69F6FFDD}"/>
              </a:ext>
            </a:extLst>
          </p:cNvPr>
          <p:cNvSpPr>
            <a:spLocks noGrp="1"/>
          </p:cNvSpPr>
          <p:nvPr>
            <p:ph idx="1"/>
          </p:nvPr>
        </p:nvSpPr>
        <p:spPr/>
        <p:txBody>
          <a:bodyPr>
            <a:normAutofit lnSpcReduction="10000"/>
          </a:bodyPr>
          <a:lstStyle/>
          <a:p>
            <a:pPr marL="0" indent="0">
              <a:buNone/>
            </a:pPr>
            <a:r>
              <a:rPr lang="nl-NL" b="1" dirty="0">
                <a:solidFill>
                  <a:schemeClr val="bg1"/>
                </a:solidFill>
              </a:rPr>
              <a:t>Plagiaat en AI: Waarom is eerlijk werken belangrijk? 🤔</a:t>
            </a:r>
            <a:endParaRPr lang="nl-NL" dirty="0">
              <a:solidFill>
                <a:schemeClr val="bg1"/>
              </a:solidFill>
            </a:endParaRPr>
          </a:p>
          <a:p>
            <a:pPr marL="0" indent="0">
              <a:buNone/>
            </a:pPr>
            <a:r>
              <a:rPr lang="nl-NL" dirty="0">
                <a:solidFill>
                  <a:schemeClr val="bg1"/>
                </a:solidFill>
              </a:rPr>
              <a:t>AI is superhandig, maar er zijn regels die je moet volgen, zoals:</a:t>
            </a:r>
          </a:p>
          <a:p>
            <a:pPr lvl="0"/>
            <a:r>
              <a:rPr lang="nl-NL" b="1" dirty="0">
                <a:solidFill>
                  <a:schemeClr val="bg1"/>
                </a:solidFill>
              </a:rPr>
              <a:t>Plagiaat: </a:t>
            </a:r>
            <a:r>
              <a:rPr lang="nl-NL" dirty="0">
                <a:solidFill>
                  <a:schemeClr val="bg1"/>
                </a:solidFill>
              </a:rPr>
              <a:t>Als je doet alsof werk van iemand anders van jou is. Dit is niet eerlijk en kan grote gevolgen hebben.</a:t>
            </a:r>
          </a:p>
          <a:p>
            <a:pPr lvl="0"/>
            <a:r>
              <a:rPr lang="nl-NL" b="1" dirty="0">
                <a:solidFill>
                  <a:schemeClr val="bg1"/>
                </a:solidFill>
              </a:rPr>
              <a:t>Auteursrecht: </a:t>
            </a:r>
            <a:r>
              <a:rPr lang="nl-NL" dirty="0">
                <a:solidFill>
                  <a:schemeClr val="bg1"/>
                </a:solidFill>
              </a:rPr>
              <a:t>De maker bepaalt wat er met zijn of haar werk gebeurt. Zonder toestemming iets gebruiken kan problemen geven.</a:t>
            </a:r>
          </a:p>
          <a:p>
            <a:pPr marL="0" indent="0">
              <a:buNone/>
            </a:pPr>
            <a:r>
              <a:rPr lang="nl-NL" dirty="0">
                <a:solidFill>
                  <a:schemeClr val="bg1"/>
                </a:solidFill>
              </a:rPr>
              <a:t>Met AI is het lastig om te zien waar iets vandaan komt. Daarom moet je </a:t>
            </a:r>
            <a:r>
              <a:rPr lang="nl-NL" b="1" i="1" u="sng" dirty="0">
                <a:solidFill>
                  <a:schemeClr val="bg1"/>
                </a:solidFill>
              </a:rPr>
              <a:t>altijd</a:t>
            </a:r>
            <a:r>
              <a:rPr lang="nl-NL" dirty="0">
                <a:solidFill>
                  <a:schemeClr val="bg1"/>
                </a:solidFill>
              </a:rPr>
              <a:t>:</a:t>
            </a:r>
          </a:p>
          <a:p>
            <a:pPr lvl="0"/>
            <a:r>
              <a:rPr lang="nl-NL" dirty="0">
                <a:solidFill>
                  <a:schemeClr val="bg1"/>
                </a:solidFill>
              </a:rPr>
              <a:t>Eerlijk zeggen wat jij hebt gemaakt en wat AI heeft gedaan.</a:t>
            </a:r>
          </a:p>
          <a:p>
            <a:pPr lvl="0"/>
            <a:r>
              <a:rPr lang="nl-NL" dirty="0">
                <a:solidFill>
                  <a:schemeClr val="bg1"/>
                </a:solidFill>
              </a:rPr>
              <a:t>AI alleen gebruiken als inspiratie, niet om te kopiëren.</a:t>
            </a:r>
          </a:p>
          <a:p>
            <a:pPr lvl="0"/>
            <a:r>
              <a:rPr lang="nl-NL" dirty="0">
                <a:solidFill>
                  <a:schemeClr val="bg1"/>
                </a:solidFill>
              </a:rPr>
              <a:t>Zelf toestemming vragen als je twijfelt.</a:t>
            </a:r>
          </a:p>
          <a:p>
            <a:endParaRPr lang="nl-NL" dirty="0">
              <a:solidFill>
                <a:schemeClr val="bg1"/>
              </a:solidFill>
            </a:endParaRPr>
          </a:p>
        </p:txBody>
      </p:sp>
      <p:pic>
        <p:nvPicPr>
          <p:cNvPr id="4" name="Afbeelding 3">
            <a:extLst>
              <a:ext uri="{FF2B5EF4-FFF2-40B4-BE49-F238E27FC236}">
                <a16:creationId xmlns:a16="http://schemas.microsoft.com/office/drawing/2014/main" id="{BE50B421-90D2-29F8-BCC8-A3F6D695AC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20336" y="548640"/>
            <a:ext cx="2274937" cy="189064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203081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4A2DDC-27F8-F192-0D95-4099E5AD8DE5}"/>
              </a:ext>
            </a:extLst>
          </p:cNvPr>
          <p:cNvSpPr>
            <a:spLocks noGrp="1"/>
          </p:cNvSpPr>
          <p:nvPr>
            <p:ph type="title"/>
          </p:nvPr>
        </p:nvSpPr>
        <p:spPr/>
        <p:txBody>
          <a:bodyPr/>
          <a:lstStyle/>
          <a:p>
            <a:r>
              <a:rPr lang="nl-NL" dirty="0">
                <a:solidFill>
                  <a:schemeClr val="bg1"/>
                </a:solidFill>
              </a:rPr>
              <a:t>Hoe herken je het werk van AI?</a:t>
            </a:r>
          </a:p>
        </p:txBody>
      </p:sp>
      <p:sp>
        <p:nvSpPr>
          <p:cNvPr id="3" name="Tijdelijke aanduiding voor inhoud 2">
            <a:extLst>
              <a:ext uri="{FF2B5EF4-FFF2-40B4-BE49-F238E27FC236}">
                <a16:creationId xmlns:a16="http://schemas.microsoft.com/office/drawing/2014/main" id="{2AEF92F7-7AC9-A032-46D1-64E02517CB24}"/>
              </a:ext>
            </a:extLst>
          </p:cNvPr>
          <p:cNvSpPr>
            <a:spLocks noGrp="1"/>
          </p:cNvSpPr>
          <p:nvPr>
            <p:ph idx="1"/>
          </p:nvPr>
        </p:nvSpPr>
        <p:spPr>
          <a:xfrm>
            <a:off x="612647" y="1715532"/>
            <a:ext cx="4691265" cy="3513668"/>
          </a:xfrm>
        </p:spPr>
        <p:txBody>
          <a:bodyPr>
            <a:normAutofit/>
          </a:bodyPr>
          <a:lstStyle/>
          <a:p>
            <a:r>
              <a:rPr lang="nl-NL" sz="2800" dirty="0">
                <a:solidFill>
                  <a:schemeClr val="bg1"/>
                </a:solidFill>
              </a:rPr>
              <a:t>Te perfect</a:t>
            </a:r>
          </a:p>
          <a:p>
            <a:r>
              <a:rPr lang="nl-NL" sz="2800" dirty="0">
                <a:solidFill>
                  <a:schemeClr val="bg1"/>
                </a:solidFill>
              </a:rPr>
              <a:t>Spel</a:t>
            </a:r>
            <a:r>
              <a:rPr lang="nl-NL" sz="2800" b="1" u="sng" dirty="0">
                <a:solidFill>
                  <a:schemeClr val="bg1"/>
                </a:solidFill>
              </a:rPr>
              <a:t>v</a:t>
            </a:r>
            <a:r>
              <a:rPr lang="nl-NL" sz="2800" dirty="0">
                <a:solidFill>
                  <a:schemeClr val="bg1"/>
                </a:solidFill>
              </a:rPr>
              <a:t>outen</a:t>
            </a:r>
          </a:p>
          <a:p>
            <a:r>
              <a:rPr lang="nl-NL" sz="2800" dirty="0">
                <a:solidFill>
                  <a:schemeClr val="bg1"/>
                </a:solidFill>
              </a:rPr>
              <a:t>Slang (Straattaal, dialect)</a:t>
            </a:r>
          </a:p>
          <a:p>
            <a:r>
              <a:rPr lang="nl-NL" sz="2800" dirty="0">
                <a:solidFill>
                  <a:schemeClr val="bg1"/>
                </a:solidFill>
              </a:rPr>
              <a:t>Emotieloos</a:t>
            </a:r>
          </a:p>
          <a:p>
            <a:r>
              <a:rPr lang="nl-NL" sz="2800" dirty="0">
                <a:solidFill>
                  <a:schemeClr val="bg1"/>
                </a:solidFill>
              </a:rPr>
              <a:t>Herhalingen</a:t>
            </a:r>
          </a:p>
          <a:p>
            <a:endParaRPr lang="nl-NL" sz="2800" dirty="0">
              <a:solidFill>
                <a:schemeClr val="bg1"/>
              </a:solidFill>
            </a:endParaRPr>
          </a:p>
        </p:txBody>
      </p:sp>
      <p:pic>
        <p:nvPicPr>
          <p:cNvPr id="1026" name="Picture 2" descr="Samenwerken met kunstmatige intelligentie - hoe het werk(en) met AI  verandert">
            <a:extLst>
              <a:ext uri="{FF2B5EF4-FFF2-40B4-BE49-F238E27FC236}">
                <a16:creationId xmlns:a16="http://schemas.microsoft.com/office/drawing/2014/main" id="{2F41A228-BACC-05C8-9F0C-A36ABEC437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7928" y="1715532"/>
            <a:ext cx="6555093" cy="3933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579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D6BE1-51A3-0D6F-97FF-A602F3EDE1AA}"/>
              </a:ext>
            </a:extLst>
          </p:cNvPr>
          <p:cNvSpPr>
            <a:spLocks noGrp="1"/>
          </p:cNvSpPr>
          <p:nvPr>
            <p:ph type="title"/>
          </p:nvPr>
        </p:nvSpPr>
        <p:spPr/>
        <p:txBody>
          <a:bodyPr/>
          <a:lstStyle/>
          <a:p>
            <a:r>
              <a:rPr lang="nl-NL" dirty="0">
                <a:solidFill>
                  <a:schemeClr val="bg1"/>
                </a:solidFill>
              </a:rPr>
              <a:t>Nog niet overtuigd</a:t>
            </a:r>
          </a:p>
        </p:txBody>
      </p:sp>
      <p:sp>
        <p:nvSpPr>
          <p:cNvPr id="3" name="Tijdelijke aanduiding voor inhoud 2">
            <a:extLst>
              <a:ext uri="{FF2B5EF4-FFF2-40B4-BE49-F238E27FC236}">
                <a16:creationId xmlns:a16="http://schemas.microsoft.com/office/drawing/2014/main" id="{69B264D1-321B-C397-5FDF-65AE7D373CB9}"/>
              </a:ext>
            </a:extLst>
          </p:cNvPr>
          <p:cNvSpPr>
            <a:spLocks noGrp="1"/>
          </p:cNvSpPr>
          <p:nvPr>
            <p:ph idx="1"/>
          </p:nvPr>
        </p:nvSpPr>
        <p:spPr/>
        <p:txBody>
          <a:bodyPr/>
          <a:lstStyle/>
          <a:p>
            <a:pPr marL="0" indent="0">
              <a:buNone/>
            </a:pPr>
            <a:r>
              <a:rPr lang="nl-NL" dirty="0">
                <a:solidFill>
                  <a:schemeClr val="bg1"/>
                </a:solidFill>
              </a:rPr>
              <a:t>Let op zaken zoals:</a:t>
            </a:r>
          </a:p>
          <a:p>
            <a:r>
              <a:rPr lang="nl-NL" dirty="0">
                <a:solidFill>
                  <a:schemeClr val="bg1"/>
                </a:solidFill>
              </a:rPr>
              <a:t>Scheve vingers of vreemde ogen</a:t>
            </a:r>
          </a:p>
          <a:p>
            <a:r>
              <a:rPr lang="nl-NL" dirty="0">
                <a:solidFill>
                  <a:schemeClr val="bg1"/>
                </a:solidFill>
              </a:rPr>
              <a:t>Objecten op de achtergrond</a:t>
            </a:r>
          </a:p>
          <a:p>
            <a:r>
              <a:rPr lang="nl-NL" dirty="0">
                <a:solidFill>
                  <a:schemeClr val="bg1"/>
                </a:solidFill>
              </a:rPr>
              <a:t>Teksten in afbeeldingen</a:t>
            </a:r>
          </a:p>
          <a:p>
            <a:endParaRPr lang="nl-NL" dirty="0">
              <a:solidFill>
                <a:schemeClr val="bg1"/>
              </a:solidFill>
            </a:endParaRPr>
          </a:p>
          <a:p>
            <a:pPr marL="0" indent="0">
              <a:buNone/>
            </a:pPr>
            <a:r>
              <a:rPr lang="nl-NL" dirty="0">
                <a:solidFill>
                  <a:schemeClr val="bg1"/>
                </a:solidFill>
              </a:rPr>
              <a:t>Zelf controleren?:</a:t>
            </a:r>
          </a:p>
          <a:p>
            <a:pPr marL="0" indent="0">
              <a:buNone/>
            </a:pPr>
            <a:r>
              <a:rPr lang="nl-NL" dirty="0">
                <a:solidFill>
                  <a:schemeClr val="bg1"/>
                </a:solidFill>
              </a:rPr>
              <a:t>Upload een foto naar: </a:t>
            </a:r>
          </a:p>
          <a:p>
            <a:pPr>
              <a:buFontTx/>
              <a:buChar char="-"/>
            </a:pPr>
            <a:r>
              <a:rPr lang="nl-NL" dirty="0">
                <a:solidFill>
                  <a:schemeClr val="bg1"/>
                </a:solidFill>
                <a:hlinkClick r:id="rId3"/>
              </a:rPr>
              <a:t>www.aiornot.com</a:t>
            </a:r>
            <a:endParaRPr lang="nl-NL" dirty="0">
              <a:solidFill>
                <a:schemeClr val="bg1"/>
              </a:solidFill>
            </a:endParaRPr>
          </a:p>
          <a:p>
            <a:pPr>
              <a:buFontTx/>
              <a:buChar char="-"/>
            </a:pPr>
            <a:r>
              <a:rPr lang="nl-NL" dirty="0">
                <a:solidFill>
                  <a:schemeClr val="bg1"/>
                </a:solidFill>
                <a:hlinkClick r:id="rId4"/>
              </a:rPr>
              <a:t>www.fakeimagedetector.com</a:t>
            </a:r>
            <a:r>
              <a:rPr lang="nl-NL" dirty="0">
                <a:solidFill>
                  <a:schemeClr val="bg1"/>
                </a:solidFill>
              </a:rPr>
              <a:t> </a:t>
            </a:r>
          </a:p>
        </p:txBody>
      </p:sp>
      <p:pic>
        <p:nvPicPr>
          <p:cNvPr id="4" name="Afbeelding 3" descr="Afbeelding met gebouw, scène, tekst, buitenshuis&#10;&#10;Door AI gegenereerde inhoud is mogelijk onjuist.">
            <a:extLst>
              <a:ext uri="{FF2B5EF4-FFF2-40B4-BE49-F238E27FC236}">
                <a16:creationId xmlns:a16="http://schemas.microsoft.com/office/drawing/2014/main" id="{7E63625C-4D9B-1FAB-26CF-AE3EAD8C264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5880" y="1093974"/>
            <a:ext cx="6747842" cy="5050899"/>
          </a:xfrm>
          <a:prstGeom prst="rect">
            <a:avLst/>
          </a:prstGeom>
          <a:ln>
            <a:noFill/>
          </a:ln>
          <a:effectLst>
            <a:outerShdw blurRad="292100" dist="139700" dir="2700000" algn="tl" rotWithShape="0">
              <a:srgbClr val="333333">
                <a:alpha val="65000"/>
              </a:srgbClr>
            </a:outerShdw>
          </a:effectLst>
        </p:spPr>
      </p:pic>
      <p:pic>
        <p:nvPicPr>
          <p:cNvPr id="6" name="Afbeelding 5">
            <a:extLst>
              <a:ext uri="{FF2B5EF4-FFF2-40B4-BE49-F238E27FC236}">
                <a16:creationId xmlns:a16="http://schemas.microsoft.com/office/drawing/2014/main" id="{E9D4271E-8E19-9CD4-1627-FF9CFE44B2EF}"/>
              </a:ext>
            </a:extLst>
          </p:cNvPr>
          <p:cNvPicPr>
            <a:picLocks noChangeAspect="1"/>
          </p:cNvPicPr>
          <p:nvPr/>
        </p:nvPicPr>
        <p:blipFill>
          <a:blip r:embed="rId6"/>
          <a:stretch>
            <a:fillRect/>
          </a:stretch>
        </p:blipFill>
        <p:spPr>
          <a:xfrm>
            <a:off x="5015880" y="964908"/>
            <a:ext cx="5582429" cy="3524742"/>
          </a:xfrm>
          <a:prstGeom prst="rect">
            <a:avLst/>
          </a:prstGeom>
        </p:spPr>
      </p:pic>
      <p:pic>
        <p:nvPicPr>
          <p:cNvPr id="8" name="Afbeelding 7">
            <a:extLst>
              <a:ext uri="{FF2B5EF4-FFF2-40B4-BE49-F238E27FC236}">
                <a16:creationId xmlns:a16="http://schemas.microsoft.com/office/drawing/2014/main" id="{7A612A92-70B7-CDDB-C6E7-FBB74E0433F6}"/>
              </a:ext>
            </a:extLst>
          </p:cNvPr>
          <p:cNvPicPr>
            <a:picLocks noChangeAspect="1"/>
          </p:cNvPicPr>
          <p:nvPr/>
        </p:nvPicPr>
        <p:blipFill>
          <a:blip r:embed="rId7"/>
          <a:stretch>
            <a:fillRect/>
          </a:stretch>
        </p:blipFill>
        <p:spPr>
          <a:xfrm>
            <a:off x="4999443" y="3619423"/>
            <a:ext cx="6773220" cy="3143689"/>
          </a:xfrm>
          <a:prstGeom prst="rect">
            <a:avLst/>
          </a:prstGeom>
        </p:spPr>
      </p:pic>
    </p:spTree>
    <p:extLst>
      <p:ext uri="{BB962C8B-B14F-4D97-AF65-F5344CB8AC3E}">
        <p14:creationId xmlns:p14="http://schemas.microsoft.com/office/powerpoint/2010/main" val="1492245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4E389F-39AA-C8FE-A549-4D33E7F1BDA3}"/>
              </a:ext>
            </a:extLst>
          </p:cNvPr>
          <p:cNvSpPr>
            <a:spLocks noGrp="1"/>
          </p:cNvSpPr>
          <p:nvPr>
            <p:ph type="title"/>
          </p:nvPr>
        </p:nvSpPr>
        <p:spPr/>
        <p:txBody>
          <a:bodyPr/>
          <a:lstStyle/>
          <a:p>
            <a:r>
              <a:rPr lang="nl-NL" dirty="0">
                <a:solidFill>
                  <a:schemeClr val="bg1"/>
                </a:solidFill>
              </a:rPr>
              <a:t>Wil je meer weten?</a:t>
            </a:r>
          </a:p>
        </p:txBody>
      </p:sp>
      <p:sp>
        <p:nvSpPr>
          <p:cNvPr id="3" name="Tijdelijke aanduiding voor inhoud 2">
            <a:extLst>
              <a:ext uri="{FF2B5EF4-FFF2-40B4-BE49-F238E27FC236}">
                <a16:creationId xmlns:a16="http://schemas.microsoft.com/office/drawing/2014/main" id="{74B09F71-FFA3-F92A-1FC7-F2C803CFA856}"/>
              </a:ext>
            </a:extLst>
          </p:cNvPr>
          <p:cNvSpPr>
            <a:spLocks noGrp="1"/>
          </p:cNvSpPr>
          <p:nvPr>
            <p:ph idx="1"/>
          </p:nvPr>
        </p:nvSpPr>
        <p:spPr/>
        <p:txBody>
          <a:bodyPr>
            <a:normAutofit/>
          </a:bodyPr>
          <a:lstStyle/>
          <a:p>
            <a:r>
              <a:rPr lang="nl-NL" dirty="0">
                <a:solidFill>
                  <a:schemeClr val="bg1"/>
                </a:solidFill>
              </a:rPr>
              <a:t>Kijk eens naar deze video</a:t>
            </a:r>
          </a:p>
          <a:p>
            <a:endParaRPr lang="nl-NL" dirty="0">
              <a:solidFill>
                <a:schemeClr val="bg1"/>
              </a:solidFill>
            </a:endParaRPr>
          </a:p>
          <a:p>
            <a:endParaRPr lang="nl-NL" dirty="0">
              <a:solidFill>
                <a:schemeClr val="bg1"/>
              </a:solidFill>
            </a:endParaRPr>
          </a:p>
          <a:p>
            <a:endParaRPr lang="nl-NL" dirty="0">
              <a:solidFill>
                <a:schemeClr val="bg1"/>
              </a:solidFill>
            </a:endParaRPr>
          </a:p>
          <a:p>
            <a:endParaRPr lang="nl-NL" dirty="0">
              <a:solidFill>
                <a:schemeClr val="bg1"/>
              </a:solidFill>
            </a:endParaRPr>
          </a:p>
          <a:p>
            <a:endParaRPr lang="nl-NL" dirty="0">
              <a:solidFill>
                <a:schemeClr val="bg1"/>
              </a:solidFill>
            </a:endParaRPr>
          </a:p>
          <a:p>
            <a:pPr marL="0" indent="0">
              <a:buNone/>
            </a:pPr>
            <a:r>
              <a:rPr lang="nl-NL" dirty="0">
                <a:solidFill>
                  <a:schemeClr val="bg1"/>
                </a:solidFill>
              </a:rPr>
              <a:t>Wil je nog meer?</a:t>
            </a:r>
          </a:p>
          <a:p>
            <a:r>
              <a:rPr lang="nl-NL" dirty="0">
                <a:solidFill>
                  <a:schemeClr val="bg1"/>
                </a:solidFill>
              </a:rPr>
              <a:t>Bekijk de site: </a:t>
            </a:r>
            <a:r>
              <a:rPr lang="nl-NL" dirty="0">
                <a:solidFill>
                  <a:schemeClr val="bg1"/>
                </a:solidFill>
                <a:hlinkClick r:id="rId4"/>
              </a:rPr>
              <a:t>https://www.mediawijsheid.nl/nepnieuws/</a:t>
            </a:r>
            <a:r>
              <a:rPr lang="nl-NL" dirty="0">
                <a:solidFill>
                  <a:schemeClr val="bg1"/>
                </a:solidFill>
              </a:rPr>
              <a:t> </a:t>
            </a:r>
          </a:p>
          <a:p>
            <a:pPr marL="0" indent="0">
              <a:buNone/>
            </a:pPr>
            <a:r>
              <a:rPr lang="nl-NL" dirty="0">
                <a:solidFill>
                  <a:schemeClr val="bg1"/>
                </a:solidFill>
              </a:rPr>
              <a:t>Of doe de “Grote Nepnieuws Quiz” op:  </a:t>
            </a:r>
            <a:r>
              <a:rPr lang="nl-NL" sz="1600" dirty="0">
                <a:solidFill>
                  <a:schemeClr val="bg1"/>
                </a:solidFill>
                <a:hlinkClick r:id="rId5"/>
              </a:rPr>
              <a:t>https://www.volkskrant.nl/kijkverder/2016/nepnieuws/</a:t>
            </a:r>
            <a:r>
              <a:rPr lang="nl-NL" sz="1600" dirty="0">
                <a:solidFill>
                  <a:schemeClr val="bg1"/>
                </a:solidFill>
              </a:rPr>
              <a:t> </a:t>
            </a:r>
            <a:endParaRPr lang="nl-NL" dirty="0">
              <a:solidFill>
                <a:schemeClr val="bg1"/>
              </a:solidFill>
            </a:endParaRPr>
          </a:p>
        </p:txBody>
      </p:sp>
      <p:pic>
        <p:nvPicPr>
          <p:cNvPr id="5" name="Onlinemedia 4" title="Can you spot the deepfake? How AI is threatening elections">
            <a:hlinkClick r:id="" action="ppaction://media"/>
            <a:extLst>
              <a:ext uri="{FF2B5EF4-FFF2-40B4-BE49-F238E27FC236}">
                <a16:creationId xmlns:a16="http://schemas.microsoft.com/office/drawing/2014/main" id="{2089E42B-DE41-BCD6-8BD2-5ED4E0694362}"/>
              </a:ext>
            </a:extLst>
          </p:cNvPr>
          <p:cNvPicPr>
            <a:picLocks noRot="1" noChangeAspect="1"/>
          </p:cNvPicPr>
          <p:nvPr>
            <a:videoFile r:link="rId1"/>
          </p:nvPr>
        </p:nvPicPr>
        <p:blipFill>
          <a:blip r:embed="rId6"/>
          <a:stretch>
            <a:fillRect/>
          </a:stretch>
        </p:blipFill>
        <p:spPr>
          <a:xfrm>
            <a:off x="5087888" y="1114769"/>
            <a:ext cx="6833697" cy="3861048"/>
          </a:xfrm>
          <a:prstGeom prst="rect">
            <a:avLst/>
          </a:prstGeom>
        </p:spPr>
      </p:pic>
    </p:spTree>
    <p:extLst>
      <p:ext uri="{BB962C8B-B14F-4D97-AF65-F5344CB8AC3E}">
        <p14:creationId xmlns:p14="http://schemas.microsoft.com/office/powerpoint/2010/main" val="4037992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C7270B-F791-7B4F-1E09-B3ACBFA7E69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20DB718-71C6-7DCB-A6B5-45FB4118BBF8}"/>
              </a:ext>
            </a:extLst>
          </p:cNvPr>
          <p:cNvSpPr>
            <a:spLocks noGrp="1"/>
          </p:cNvSpPr>
          <p:nvPr>
            <p:ph type="title"/>
          </p:nvPr>
        </p:nvSpPr>
        <p:spPr/>
        <p:txBody>
          <a:bodyPr/>
          <a:lstStyle/>
          <a:p>
            <a:r>
              <a:rPr lang="nl-NL" dirty="0">
                <a:solidFill>
                  <a:schemeClr val="bg1"/>
                </a:solidFill>
              </a:rPr>
              <a:t>Valkuilen</a:t>
            </a:r>
          </a:p>
        </p:txBody>
      </p:sp>
      <p:sp>
        <p:nvSpPr>
          <p:cNvPr id="3" name="Tijdelijke aanduiding voor inhoud 2">
            <a:extLst>
              <a:ext uri="{FF2B5EF4-FFF2-40B4-BE49-F238E27FC236}">
                <a16:creationId xmlns:a16="http://schemas.microsoft.com/office/drawing/2014/main" id="{7C01DEC6-7DD8-7C4C-A107-31D3504AA92C}"/>
              </a:ext>
            </a:extLst>
          </p:cNvPr>
          <p:cNvSpPr>
            <a:spLocks noGrp="1"/>
          </p:cNvSpPr>
          <p:nvPr>
            <p:ph idx="1"/>
          </p:nvPr>
        </p:nvSpPr>
        <p:spPr>
          <a:xfrm>
            <a:off x="612647" y="1340768"/>
            <a:ext cx="10653579" cy="5256584"/>
          </a:xfrm>
        </p:spPr>
        <p:txBody>
          <a:bodyPr>
            <a:normAutofit fontScale="70000" lnSpcReduction="20000"/>
          </a:bodyPr>
          <a:lstStyle/>
          <a:p>
            <a:pPr marL="0" indent="0">
              <a:buNone/>
            </a:pPr>
            <a:r>
              <a:rPr lang="nl-NL" dirty="0">
                <a:solidFill>
                  <a:schemeClr val="bg1"/>
                </a:solidFill>
              </a:rPr>
              <a:t>Waar moet je op letten?!</a:t>
            </a:r>
          </a:p>
          <a:p>
            <a:pPr marL="0" indent="0">
              <a:buNone/>
            </a:pPr>
            <a:r>
              <a:rPr lang="nl-NL" dirty="0">
                <a:solidFill>
                  <a:schemeClr val="bg1"/>
                </a:solidFill>
              </a:rPr>
              <a:t>AI is superhandig, maar het is niet perfect. Het kan fouten maken, vooroordelen hebben en verkeerde info geven. Door de valkuilen te kennen, weet je hoe je AI slim en verantwoord kunt gebruiken:</a:t>
            </a:r>
          </a:p>
          <a:p>
            <a:r>
              <a:rPr lang="nl-NL" dirty="0">
                <a:solidFill>
                  <a:schemeClr val="bg1"/>
                </a:solidFill>
              </a:rPr>
              <a:t>Verzonnen antwoorden (Hallucineren)</a:t>
            </a:r>
          </a:p>
          <a:p>
            <a:r>
              <a:rPr lang="nl-NL" dirty="0">
                <a:solidFill>
                  <a:schemeClr val="bg1"/>
                </a:solidFill>
              </a:rPr>
              <a:t>BIAS (Vertekening, vooroordeel of discriminatie)</a:t>
            </a:r>
          </a:p>
          <a:p>
            <a:r>
              <a:rPr lang="nl-NL" dirty="0">
                <a:solidFill>
                  <a:schemeClr val="bg1"/>
                </a:solidFill>
              </a:rPr>
              <a:t>Geen emotie of begrip</a:t>
            </a:r>
          </a:p>
          <a:p>
            <a:r>
              <a:rPr lang="nl-NL" dirty="0">
                <a:solidFill>
                  <a:schemeClr val="bg1"/>
                </a:solidFill>
              </a:rPr>
              <a:t>Gebrek aan transparantie (Black Box)</a:t>
            </a:r>
          </a:p>
          <a:p>
            <a:r>
              <a:rPr lang="nl-NL" dirty="0">
                <a:solidFill>
                  <a:schemeClr val="bg1"/>
                </a:solidFill>
              </a:rPr>
              <a:t>Trainingsdata in tijd</a:t>
            </a:r>
          </a:p>
          <a:p>
            <a:r>
              <a:rPr lang="nl-NL" dirty="0">
                <a:solidFill>
                  <a:schemeClr val="bg1"/>
                </a:solidFill>
              </a:rPr>
              <a:t>Ongelijke kansen (Verlies van banen)</a:t>
            </a:r>
          </a:p>
          <a:p>
            <a:r>
              <a:rPr lang="nl-NL" dirty="0">
                <a:solidFill>
                  <a:schemeClr val="bg1"/>
                </a:solidFill>
              </a:rPr>
              <a:t>Privacy schending en Surveillance</a:t>
            </a:r>
          </a:p>
          <a:p>
            <a:r>
              <a:rPr lang="nl-NL" dirty="0">
                <a:solidFill>
                  <a:schemeClr val="bg1"/>
                </a:solidFill>
              </a:rPr>
              <a:t>Ethiek van autonome systemen (Wapens, Robots)</a:t>
            </a:r>
          </a:p>
          <a:p>
            <a:r>
              <a:rPr lang="nl-NL" dirty="0" err="1">
                <a:solidFill>
                  <a:schemeClr val="bg1"/>
                </a:solidFill>
              </a:rPr>
              <a:t>Enz</a:t>
            </a:r>
            <a:r>
              <a:rPr lang="nl-NL" dirty="0">
                <a:solidFill>
                  <a:schemeClr val="bg1"/>
                </a:solidFill>
              </a:rPr>
              <a:t>…</a:t>
            </a:r>
          </a:p>
          <a:p>
            <a:pPr marL="0" indent="0">
              <a:buNone/>
            </a:pPr>
            <a:endParaRPr lang="nl-NL" dirty="0">
              <a:solidFill>
                <a:schemeClr val="bg1"/>
              </a:solidFill>
            </a:endParaRPr>
          </a:p>
          <a:p>
            <a:pPr marL="0" indent="0">
              <a:buNone/>
            </a:pPr>
            <a:r>
              <a:rPr lang="nl-NL" dirty="0">
                <a:solidFill>
                  <a:schemeClr val="bg1"/>
                </a:solidFill>
              </a:rPr>
              <a:t>Kijk eens naar: </a:t>
            </a:r>
          </a:p>
          <a:p>
            <a:r>
              <a:rPr lang="nl-NL" dirty="0">
                <a:solidFill>
                  <a:schemeClr val="bg1"/>
                </a:solidFill>
              </a:rPr>
              <a:t>https://www.computable.nl/2023/07/30/kan-ai-zich-inleven-in-de-mens/</a:t>
            </a:r>
          </a:p>
        </p:txBody>
      </p:sp>
      <p:pic>
        <p:nvPicPr>
          <p:cNvPr id="6" name="Afbeelding 5" descr="Afbeelding met tekst, voetbal, schermopname, bal&#10;&#10;Door AI gegenereerde inhoud is mogelijk onjuist.">
            <a:hlinkClick r:id="rId3"/>
            <a:extLst>
              <a:ext uri="{FF2B5EF4-FFF2-40B4-BE49-F238E27FC236}">
                <a16:creationId xmlns:a16="http://schemas.microsoft.com/office/drawing/2014/main" id="{975A8A09-8AC3-5AEC-CA9E-556A0AD624D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63952" y="2469645"/>
            <a:ext cx="4274390" cy="3205293"/>
          </a:xfrm>
          <a:prstGeom prst="rect">
            <a:avLst/>
          </a:prstGeom>
          <a:ln>
            <a:noFill/>
          </a:ln>
          <a:effectLst>
            <a:outerShdw blurRad="292100" dist="139700" dir="2700000" algn="tl" rotWithShape="0">
              <a:srgbClr val="333333">
                <a:alpha val="65000"/>
              </a:srgbClr>
            </a:outerShdw>
          </a:effectLst>
        </p:spPr>
      </p:pic>
      <p:pic>
        <p:nvPicPr>
          <p:cNvPr id="5" name="Afbeelding 4" descr="Afbeelding met tekst, schermopname, Lettertype, document&#10;&#10;Door AI gegenereerde inhoud is mogelijk onjuist.">
            <a:hlinkClick r:id="rId5"/>
            <a:extLst>
              <a:ext uri="{FF2B5EF4-FFF2-40B4-BE49-F238E27FC236}">
                <a16:creationId xmlns:a16="http://schemas.microsoft.com/office/drawing/2014/main" id="{F3AB6FA2-58C4-FAD1-A1B7-F56EE1FE60C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375920" y="1699747"/>
            <a:ext cx="5975538" cy="3975191"/>
          </a:xfrm>
          <a:prstGeom prst="rect">
            <a:avLst/>
          </a:prstGeom>
          <a:ln>
            <a:noFill/>
          </a:ln>
          <a:effectLst>
            <a:outerShdw blurRad="292100" dist="139700" dir="2700000" algn="tl" rotWithShape="0">
              <a:srgbClr val="333333">
                <a:alpha val="65000"/>
              </a:srgbClr>
            </a:outerShdw>
          </a:effectLst>
        </p:spPr>
      </p:pic>
      <p:pic>
        <p:nvPicPr>
          <p:cNvPr id="4" name="Afbeelding 3" descr="Afbeelding met speelgoed, tekening, beeldje, Dierfiguur&#10;&#10;Door AI gegenereerde inhoud is mogelijk onjuist.">
            <a:extLst>
              <a:ext uri="{FF2B5EF4-FFF2-40B4-BE49-F238E27FC236}">
                <a16:creationId xmlns:a16="http://schemas.microsoft.com/office/drawing/2014/main" id="{FE686C64-8E4D-B208-9443-16E8EED5ADF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90589" y="2250620"/>
            <a:ext cx="3023210" cy="320529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49435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D0DA9D-1D9E-77F7-AFF0-F9ABA087A517}"/>
              </a:ext>
            </a:extLst>
          </p:cNvPr>
          <p:cNvSpPr>
            <a:spLocks noGrp="1"/>
          </p:cNvSpPr>
          <p:nvPr>
            <p:ph type="title"/>
          </p:nvPr>
        </p:nvSpPr>
        <p:spPr/>
        <p:txBody>
          <a:bodyPr/>
          <a:lstStyle/>
          <a:p>
            <a:r>
              <a:rPr lang="nl-NL" dirty="0">
                <a:solidFill>
                  <a:schemeClr val="bg1"/>
                </a:solidFill>
              </a:rPr>
              <a:t>Rock (en </a:t>
            </a:r>
            <a:r>
              <a:rPr lang="nl-NL" dirty="0" err="1">
                <a:solidFill>
                  <a:schemeClr val="bg1"/>
                </a:solidFill>
              </a:rPr>
              <a:t>Roll</a:t>
            </a:r>
            <a:r>
              <a:rPr lang="nl-NL" dirty="0">
                <a:solidFill>
                  <a:schemeClr val="bg1"/>
                </a:solidFill>
              </a:rPr>
              <a:t>)</a:t>
            </a:r>
          </a:p>
        </p:txBody>
      </p:sp>
      <p:sp>
        <p:nvSpPr>
          <p:cNvPr id="3" name="Tijdelijke aanduiding voor inhoud 2">
            <a:extLst>
              <a:ext uri="{FF2B5EF4-FFF2-40B4-BE49-F238E27FC236}">
                <a16:creationId xmlns:a16="http://schemas.microsoft.com/office/drawing/2014/main" id="{CD4BED8E-BCAC-3BA2-84F9-D55CAB555707}"/>
              </a:ext>
            </a:extLst>
          </p:cNvPr>
          <p:cNvSpPr>
            <a:spLocks noGrp="1"/>
          </p:cNvSpPr>
          <p:nvPr>
            <p:ph idx="1"/>
          </p:nvPr>
        </p:nvSpPr>
        <p:spPr>
          <a:xfrm>
            <a:off x="263352" y="1412776"/>
            <a:ext cx="5051305" cy="4593828"/>
          </a:xfrm>
        </p:spPr>
        <p:txBody>
          <a:bodyPr>
            <a:normAutofit/>
          </a:bodyPr>
          <a:lstStyle/>
          <a:p>
            <a:pPr marL="0" indent="0">
              <a:buNone/>
            </a:pPr>
            <a:r>
              <a:rPr lang="nl-NL" dirty="0">
                <a:solidFill>
                  <a:schemeClr val="bg1"/>
                </a:solidFill>
              </a:rPr>
              <a:t>Het bevragen van AI noemt met Prompting.</a:t>
            </a:r>
          </a:p>
          <a:p>
            <a:pPr marL="0" indent="0">
              <a:buNone/>
            </a:pPr>
            <a:r>
              <a:rPr lang="nl-NL" dirty="0">
                <a:solidFill>
                  <a:schemeClr val="bg1"/>
                </a:solidFill>
              </a:rPr>
              <a:t>Leer jezelf gelijk een goede methode aan Slim </a:t>
            </a:r>
            <a:r>
              <a:rPr lang="nl-NL" dirty="0" err="1">
                <a:solidFill>
                  <a:schemeClr val="bg1"/>
                </a:solidFill>
              </a:rPr>
              <a:t>prompten</a:t>
            </a:r>
            <a:r>
              <a:rPr lang="nl-NL" dirty="0">
                <a:solidFill>
                  <a:schemeClr val="bg1"/>
                </a:solidFill>
              </a:rPr>
              <a:t> met het ROCK model.</a:t>
            </a:r>
          </a:p>
          <a:p>
            <a:endParaRPr lang="nl-NL" dirty="0">
              <a:solidFill>
                <a:schemeClr val="bg1"/>
              </a:solidFill>
            </a:endParaRPr>
          </a:p>
          <a:p>
            <a:r>
              <a:rPr lang="nl-NL" dirty="0">
                <a:solidFill>
                  <a:schemeClr val="bg1"/>
                </a:solidFill>
              </a:rPr>
              <a:t>R = Rol</a:t>
            </a:r>
          </a:p>
          <a:p>
            <a:r>
              <a:rPr lang="nl-NL" dirty="0">
                <a:solidFill>
                  <a:schemeClr val="bg1"/>
                </a:solidFill>
              </a:rPr>
              <a:t>O = Opdracht</a:t>
            </a:r>
          </a:p>
          <a:p>
            <a:r>
              <a:rPr lang="nl-NL" dirty="0">
                <a:solidFill>
                  <a:schemeClr val="bg1"/>
                </a:solidFill>
              </a:rPr>
              <a:t>C = Context</a:t>
            </a:r>
          </a:p>
          <a:p>
            <a:r>
              <a:rPr lang="nl-NL" dirty="0">
                <a:solidFill>
                  <a:schemeClr val="bg1"/>
                </a:solidFill>
              </a:rPr>
              <a:t>K = Klaarheid</a:t>
            </a:r>
          </a:p>
          <a:p>
            <a:pPr marL="0" indent="0">
              <a:buNone/>
            </a:pPr>
            <a:endParaRPr lang="nl-NL" dirty="0">
              <a:solidFill>
                <a:schemeClr val="bg1"/>
              </a:solidFill>
            </a:endParaRPr>
          </a:p>
        </p:txBody>
      </p:sp>
      <p:pic>
        <p:nvPicPr>
          <p:cNvPr id="9" name="Afbeelding 8" descr="Afbeelding met tekst, schermopname, Lettertype, grafische vormgeving&#10;&#10;Door AI gegenereerde inhoud is mogelijk onjuist.">
            <a:hlinkClick r:id="rId3"/>
            <a:extLst>
              <a:ext uri="{FF2B5EF4-FFF2-40B4-BE49-F238E27FC236}">
                <a16:creationId xmlns:a16="http://schemas.microsoft.com/office/drawing/2014/main" id="{DBC517A4-4A25-896F-1F3C-86D643B3220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07968" y="116632"/>
            <a:ext cx="6120680" cy="66039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41531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268B0D-7D36-10ED-FF52-4552DD8D8359}"/>
              </a:ext>
            </a:extLst>
          </p:cNvPr>
          <p:cNvSpPr>
            <a:spLocks noGrp="1"/>
          </p:cNvSpPr>
          <p:nvPr>
            <p:ph type="title"/>
          </p:nvPr>
        </p:nvSpPr>
        <p:spPr/>
        <p:txBody>
          <a:bodyPr/>
          <a:lstStyle/>
          <a:p>
            <a:r>
              <a:rPr lang="nl-NL" dirty="0">
                <a:solidFill>
                  <a:schemeClr val="bg1"/>
                </a:solidFill>
              </a:rPr>
              <a:t>EVEN VOORSTELLEN</a:t>
            </a:r>
          </a:p>
        </p:txBody>
      </p:sp>
      <p:pic>
        <p:nvPicPr>
          <p:cNvPr id="13" name="Tijdelijke aanduiding voor inhoud 12" descr="Afbeelding met persoon, Menselijk gezicht, muur, overdekt&#10;&#10;Door AI gegenereerde inhoud is mogelijk onjuist.">
            <a:extLst>
              <a:ext uri="{FF2B5EF4-FFF2-40B4-BE49-F238E27FC236}">
                <a16:creationId xmlns:a16="http://schemas.microsoft.com/office/drawing/2014/main" id="{64768211-9CE6-7E11-8C40-EEAEF2CC44F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5400000">
            <a:off x="5781039" y="1224276"/>
            <a:ext cx="2519685" cy="1889763"/>
          </a:xfrm>
        </p:spPr>
      </p:pic>
      <p:sp>
        <p:nvSpPr>
          <p:cNvPr id="14" name="Tekstvak 13">
            <a:extLst>
              <a:ext uri="{FF2B5EF4-FFF2-40B4-BE49-F238E27FC236}">
                <a16:creationId xmlns:a16="http://schemas.microsoft.com/office/drawing/2014/main" id="{960B60EC-FCB4-0E31-059C-76AC4B89212A}"/>
              </a:ext>
            </a:extLst>
          </p:cNvPr>
          <p:cNvSpPr txBox="1"/>
          <p:nvPr/>
        </p:nvSpPr>
        <p:spPr>
          <a:xfrm>
            <a:off x="407368" y="2169157"/>
            <a:ext cx="9145016" cy="2308324"/>
          </a:xfrm>
          <a:prstGeom prst="rect">
            <a:avLst/>
          </a:prstGeom>
          <a:noFill/>
        </p:spPr>
        <p:txBody>
          <a:bodyPr wrap="square" rtlCol="0">
            <a:spAutoFit/>
          </a:bodyPr>
          <a:lstStyle/>
          <a:p>
            <a:r>
              <a:rPr lang="nl-NL" b="1" dirty="0">
                <a:solidFill>
                  <a:schemeClr val="bg1"/>
                </a:solidFill>
              </a:rPr>
              <a:t>Peter Rong</a:t>
            </a:r>
          </a:p>
          <a:p>
            <a:r>
              <a:rPr lang="nl-NL" b="1" dirty="0">
                <a:solidFill>
                  <a:schemeClr val="bg1"/>
                </a:solidFill>
              </a:rPr>
              <a:t>Gehuwd 2 </a:t>
            </a:r>
            <a:r>
              <a:rPr lang="nl-NL" b="1" dirty="0" err="1">
                <a:solidFill>
                  <a:schemeClr val="bg1"/>
                </a:solidFill>
              </a:rPr>
              <a:t>kids</a:t>
            </a:r>
            <a:endParaRPr lang="nl-NL" b="1" dirty="0">
              <a:solidFill>
                <a:schemeClr val="bg1"/>
              </a:solidFill>
            </a:endParaRPr>
          </a:p>
          <a:p>
            <a:endParaRPr lang="nl-NL" b="1" dirty="0">
              <a:solidFill>
                <a:schemeClr val="bg1"/>
              </a:solidFill>
            </a:endParaRPr>
          </a:p>
          <a:p>
            <a:r>
              <a:rPr lang="nl-NL" b="1" dirty="0">
                <a:solidFill>
                  <a:schemeClr val="bg1"/>
                </a:solidFill>
              </a:rPr>
              <a:t>Beroepen:</a:t>
            </a:r>
          </a:p>
          <a:p>
            <a:r>
              <a:rPr lang="nl-NL" b="1" dirty="0">
                <a:solidFill>
                  <a:schemeClr val="bg1"/>
                </a:solidFill>
              </a:rPr>
              <a:t>	- Maritiem officier</a:t>
            </a:r>
          </a:p>
          <a:p>
            <a:r>
              <a:rPr lang="nl-NL" b="1" dirty="0">
                <a:solidFill>
                  <a:schemeClr val="bg1"/>
                </a:solidFill>
              </a:rPr>
              <a:t>	- Systeem beheer/ Data </a:t>
            </a:r>
            <a:r>
              <a:rPr lang="nl-NL" b="1" dirty="0" err="1">
                <a:solidFill>
                  <a:schemeClr val="bg1"/>
                </a:solidFill>
              </a:rPr>
              <a:t>analyst</a:t>
            </a:r>
            <a:endParaRPr lang="nl-NL" b="1" dirty="0">
              <a:solidFill>
                <a:schemeClr val="bg1"/>
              </a:solidFill>
            </a:endParaRPr>
          </a:p>
          <a:p>
            <a:r>
              <a:rPr lang="nl-NL" b="1" dirty="0">
                <a:solidFill>
                  <a:schemeClr val="bg1"/>
                </a:solidFill>
              </a:rPr>
              <a:t>	- Sales</a:t>
            </a:r>
          </a:p>
          <a:p>
            <a:r>
              <a:rPr lang="nl-NL" b="1" dirty="0">
                <a:solidFill>
                  <a:schemeClr val="bg1"/>
                </a:solidFill>
              </a:rPr>
              <a:t>	- Docent ICT/ Cybersecurity</a:t>
            </a:r>
          </a:p>
        </p:txBody>
      </p:sp>
      <p:pic>
        <p:nvPicPr>
          <p:cNvPr id="4" name="Afbeelding 3" descr="Afbeelding met persoon, sport, kleding, Vechtsportuniform&#10;&#10;Door AI gegenereerde inhoud is mogelijk onjuist.">
            <a:extLst>
              <a:ext uri="{FF2B5EF4-FFF2-40B4-BE49-F238E27FC236}">
                <a16:creationId xmlns:a16="http://schemas.microsoft.com/office/drawing/2014/main" id="{DC53007D-2F6D-6072-9EA8-D8CE5C74AF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8280" y="2169157"/>
            <a:ext cx="2247714" cy="2996952"/>
          </a:xfrm>
          <a:prstGeom prst="rect">
            <a:avLst/>
          </a:prstGeom>
        </p:spPr>
      </p:pic>
      <p:pic>
        <p:nvPicPr>
          <p:cNvPr id="8" name="Afbeelding 7">
            <a:extLst>
              <a:ext uri="{FF2B5EF4-FFF2-40B4-BE49-F238E27FC236}">
                <a16:creationId xmlns:a16="http://schemas.microsoft.com/office/drawing/2014/main" id="{76F9F7DC-E02C-C16E-5FFA-081D5EE9235C}"/>
              </a:ext>
            </a:extLst>
          </p:cNvPr>
          <p:cNvPicPr>
            <a:picLocks noChangeAspect="1"/>
          </p:cNvPicPr>
          <p:nvPr/>
        </p:nvPicPr>
        <p:blipFill>
          <a:blip r:embed="rId5"/>
          <a:stretch>
            <a:fillRect/>
          </a:stretch>
        </p:blipFill>
        <p:spPr>
          <a:xfrm>
            <a:off x="8502136" y="4379870"/>
            <a:ext cx="3153067" cy="1929490"/>
          </a:xfrm>
          <a:prstGeom prst="rect">
            <a:avLst/>
          </a:prstGeom>
        </p:spPr>
      </p:pic>
      <p:pic>
        <p:nvPicPr>
          <p:cNvPr id="10" name="Afbeelding 9" descr="Afbeelding met verven, kunst, tekening, Acrylverf&#10;&#10;Door AI gegenereerde inhoud is mogelijk onjuist.">
            <a:extLst>
              <a:ext uri="{FF2B5EF4-FFF2-40B4-BE49-F238E27FC236}">
                <a16:creationId xmlns:a16="http://schemas.microsoft.com/office/drawing/2014/main" id="{E8AFA8AA-6DD2-23B3-1321-E3C517C7E4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30002" y="3954151"/>
            <a:ext cx="3485849" cy="2780928"/>
          </a:xfrm>
          <a:prstGeom prst="rect">
            <a:avLst/>
          </a:prstGeom>
        </p:spPr>
      </p:pic>
    </p:spTree>
    <p:extLst>
      <p:ext uri="{BB962C8B-B14F-4D97-AF65-F5344CB8AC3E}">
        <p14:creationId xmlns:p14="http://schemas.microsoft.com/office/powerpoint/2010/main" val="232508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1F58A-C142-272F-CFA4-F217467B648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FB642D0-3FEA-10F1-896A-AD8CD1584795}"/>
              </a:ext>
            </a:extLst>
          </p:cNvPr>
          <p:cNvSpPr>
            <a:spLocks noGrp="1"/>
          </p:cNvSpPr>
          <p:nvPr>
            <p:ph type="title"/>
          </p:nvPr>
        </p:nvSpPr>
        <p:spPr/>
        <p:txBody>
          <a:bodyPr/>
          <a:lstStyle/>
          <a:p>
            <a:r>
              <a:rPr lang="nl-NL" dirty="0">
                <a:solidFill>
                  <a:schemeClr val="bg1"/>
                </a:solidFill>
              </a:rPr>
              <a:t>Rock (en </a:t>
            </a:r>
            <a:r>
              <a:rPr lang="nl-NL" dirty="0" err="1">
                <a:solidFill>
                  <a:schemeClr val="bg1"/>
                </a:solidFill>
              </a:rPr>
              <a:t>Roll</a:t>
            </a:r>
            <a:r>
              <a:rPr lang="nl-NL" dirty="0">
                <a:solidFill>
                  <a:schemeClr val="bg1"/>
                </a:solidFill>
              </a:rPr>
              <a:t>)</a:t>
            </a:r>
          </a:p>
        </p:txBody>
      </p:sp>
      <p:sp>
        <p:nvSpPr>
          <p:cNvPr id="3" name="Tijdelijke aanduiding voor inhoud 2">
            <a:extLst>
              <a:ext uri="{FF2B5EF4-FFF2-40B4-BE49-F238E27FC236}">
                <a16:creationId xmlns:a16="http://schemas.microsoft.com/office/drawing/2014/main" id="{9079F8DF-382C-FA63-81E0-310C2C5C85B8}"/>
              </a:ext>
            </a:extLst>
          </p:cNvPr>
          <p:cNvSpPr>
            <a:spLocks noGrp="1"/>
          </p:cNvSpPr>
          <p:nvPr>
            <p:ph idx="1"/>
          </p:nvPr>
        </p:nvSpPr>
        <p:spPr>
          <a:xfrm>
            <a:off x="335360" y="1792686"/>
            <a:ext cx="11305256" cy="4732658"/>
          </a:xfrm>
        </p:spPr>
        <p:txBody>
          <a:bodyPr>
            <a:normAutofit/>
          </a:bodyPr>
          <a:lstStyle/>
          <a:p>
            <a:r>
              <a:rPr lang="nl-NL" dirty="0">
                <a:solidFill>
                  <a:schemeClr val="bg1"/>
                </a:solidFill>
              </a:rPr>
              <a:t>Dan krijg je zoiets als:</a:t>
            </a:r>
          </a:p>
          <a:p>
            <a:pPr marL="0" indent="0">
              <a:buNone/>
            </a:pPr>
            <a:r>
              <a:rPr lang="nl-NL" dirty="0">
                <a:solidFill>
                  <a:schemeClr val="bg1"/>
                </a:solidFill>
              </a:rPr>
              <a:t>"Doe alsof je een ervaren timmerman bent die gespecialiseerd is in meubels voor kleine ruimtes. Leg stap voor stap uit hoe ik een stevige houten boekenplank kan maken, inclusief een lijst met materialen. Ik ben een MBO-student van 19 jaar zonder ervaring met houtbewerking en heb alleen basisgereedschap, zoals een handzaag en een boormachine. Geef het antwoord als een duidelijk stappenplan met maximaal 5 stappen en een lijst met benodigde materialen. Vat elk punt kort samen en gebruik eenvoudige taal."</a:t>
            </a:r>
          </a:p>
          <a:p>
            <a:pPr marL="0" indent="0">
              <a:buNone/>
            </a:pPr>
            <a:endParaRPr lang="nl-NL" dirty="0">
              <a:solidFill>
                <a:schemeClr val="bg1"/>
              </a:solidFill>
            </a:endParaRPr>
          </a:p>
          <a:p>
            <a:pPr marL="0" indent="0">
              <a:buNone/>
            </a:pPr>
            <a:r>
              <a:rPr lang="nl-NL" dirty="0">
                <a:solidFill>
                  <a:schemeClr val="bg1"/>
                </a:solidFill>
              </a:rPr>
              <a:t>LET OP!</a:t>
            </a:r>
          </a:p>
          <a:p>
            <a:pPr marL="0" indent="0">
              <a:buNone/>
            </a:pPr>
            <a:r>
              <a:rPr lang="nl-NL" dirty="0">
                <a:solidFill>
                  <a:schemeClr val="bg1"/>
                </a:solidFill>
              </a:rPr>
              <a:t>Copyright en privacy</a:t>
            </a:r>
          </a:p>
        </p:txBody>
      </p:sp>
      <p:pic>
        <p:nvPicPr>
          <p:cNvPr id="7170" name="Picture 2" descr="Hoe zal technologie zoals AI en robotica de toekomst van houtbewerking">
            <a:extLst>
              <a:ext uri="{FF2B5EF4-FFF2-40B4-BE49-F238E27FC236}">
                <a16:creationId xmlns:a16="http://schemas.microsoft.com/office/drawing/2014/main" id="{A66C2D4D-FF54-676A-981F-D567BF0533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8208" y="4792779"/>
            <a:ext cx="3508648" cy="1973615"/>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descr="Afbeelding met Menselijk gezicht, persoon, kleding, Fotoshoot&#10;&#10;Door AI gegenereerde inhoud is mogelijk onjuist.">
            <a:extLst>
              <a:ext uri="{FF2B5EF4-FFF2-40B4-BE49-F238E27FC236}">
                <a16:creationId xmlns:a16="http://schemas.microsoft.com/office/drawing/2014/main" id="{59E2CC64-846E-824D-781F-C05178EB4E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3726" y="4757532"/>
            <a:ext cx="1840865" cy="1879600"/>
          </a:xfrm>
          <a:prstGeom prst="rect">
            <a:avLst/>
          </a:prstGeom>
        </p:spPr>
      </p:pic>
    </p:spTree>
    <p:extLst>
      <p:ext uri="{BB962C8B-B14F-4D97-AF65-F5344CB8AC3E}">
        <p14:creationId xmlns:p14="http://schemas.microsoft.com/office/powerpoint/2010/main" val="251831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2606AC-1EB7-282C-9FB4-7867DB5537A5}"/>
              </a:ext>
            </a:extLst>
          </p:cNvPr>
          <p:cNvSpPr>
            <a:spLocks noGrp="1"/>
          </p:cNvSpPr>
          <p:nvPr>
            <p:ph type="title"/>
          </p:nvPr>
        </p:nvSpPr>
        <p:spPr/>
        <p:txBody>
          <a:bodyPr/>
          <a:lstStyle/>
          <a:p>
            <a:r>
              <a:rPr lang="nl-NL" dirty="0">
                <a:solidFill>
                  <a:schemeClr val="bg1"/>
                </a:solidFill>
              </a:rPr>
              <a:t>Brainstormen 1</a:t>
            </a:r>
          </a:p>
        </p:txBody>
      </p:sp>
      <p:sp>
        <p:nvSpPr>
          <p:cNvPr id="3" name="Tijdelijke aanduiding voor inhoud 2">
            <a:extLst>
              <a:ext uri="{FF2B5EF4-FFF2-40B4-BE49-F238E27FC236}">
                <a16:creationId xmlns:a16="http://schemas.microsoft.com/office/drawing/2014/main" id="{B1336AD2-87D2-3202-199D-7E45A4B3C5A0}"/>
              </a:ext>
            </a:extLst>
          </p:cNvPr>
          <p:cNvSpPr>
            <a:spLocks noGrp="1"/>
          </p:cNvSpPr>
          <p:nvPr>
            <p:ph idx="1"/>
          </p:nvPr>
        </p:nvSpPr>
        <p:spPr/>
        <p:txBody>
          <a:bodyPr>
            <a:normAutofit/>
          </a:bodyPr>
          <a:lstStyle/>
          <a:p>
            <a:pPr marL="0" indent="0">
              <a:buNone/>
            </a:pPr>
            <a:r>
              <a:rPr lang="nl-NL" b="1" dirty="0">
                <a:solidFill>
                  <a:schemeClr val="bg1"/>
                </a:solidFill>
              </a:rPr>
              <a:t>De toekomst van beroepen</a:t>
            </a:r>
            <a:endParaRPr lang="nl-NL" dirty="0">
              <a:solidFill>
                <a:schemeClr val="bg1"/>
              </a:solidFill>
            </a:endParaRPr>
          </a:p>
          <a:p>
            <a:pPr marL="0" indent="0">
              <a:buNone/>
            </a:pPr>
            <a:r>
              <a:rPr lang="nl-NL" b="1" dirty="0">
                <a:solidFill>
                  <a:schemeClr val="bg1"/>
                </a:solidFill>
              </a:rPr>
              <a:t>39%   </a:t>
            </a:r>
            <a:r>
              <a:rPr lang="nl-NL" dirty="0">
                <a:solidFill>
                  <a:schemeClr val="bg1"/>
                </a:solidFill>
              </a:rPr>
              <a:t>huidige vaardigheden raken tussen 2025 en 2030 verouderd. </a:t>
            </a:r>
            <a:endParaRPr lang="nl-NL" b="1" dirty="0">
              <a:solidFill>
                <a:schemeClr val="bg1"/>
              </a:solidFill>
            </a:endParaRPr>
          </a:p>
          <a:p>
            <a:pPr marL="0" indent="0">
              <a:buNone/>
            </a:pPr>
            <a:r>
              <a:rPr lang="nl-NL" b="1" dirty="0">
                <a:solidFill>
                  <a:schemeClr val="bg1"/>
                </a:solidFill>
              </a:rPr>
              <a:t>59%   </a:t>
            </a:r>
            <a:r>
              <a:rPr lang="nl-NL" dirty="0">
                <a:solidFill>
                  <a:schemeClr val="bg1"/>
                </a:solidFill>
              </a:rPr>
              <a:t>van de wereldwijde beroepsbevolking  moet omscholen in 2030</a:t>
            </a:r>
            <a:endParaRPr lang="nl-NL" b="1" dirty="0">
              <a:solidFill>
                <a:schemeClr val="bg1"/>
              </a:solidFill>
            </a:endParaRPr>
          </a:p>
          <a:p>
            <a:pPr marL="0" indent="0">
              <a:buNone/>
            </a:pPr>
            <a:r>
              <a:rPr lang="nl-NL" b="1" dirty="0">
                <a:solidFill>
                  <a:schemeClr val="bg1"/>
                </a:solidFill>
              </a:rPr>
              <a:t>92 miljoen </a:t>
            </a:r>
            <a:r>
              <a:rPr lang="nl-NL" dirty="0">
                <a:solidFill>
                  <a:schemeClr val="bg1"/>
                </a:solidFill>
              </a:rPr>
              <a:t>banen verdwijnen</a:t>
            </a:r>
          </a:p>
          <a:p>
            <a:pPr marL="0" indent="0">
              <a:buNone/>
            </a:pPr>
            <a:r>
              <a:rPr lang="nl-NL" b="1" dirty="0">
                <a:solidFill>
                  <a:schemeClr val="bg1"/>
                </a:solidFill>
              </a:rPr>
              <a:t>53 miljoen </a:t>
            </a:r>
            <a:r>
              <a:rPr lang="nl-NL" dirty="0">
                <a:solidFill>
                  <a:schemeClr val="bg1"/>
                </a:solidFill>
              </a:rPr>
              <a:t>nieuwe banen verschijnen</a:t>
            </a:r>
            <a:endParaRPr lang="nl-NL" b="1" dirty="0">
              <a:solidFill>
                <a:schemeClr val="bg1"/>
              </a:solidFill>
            </a:endParaRPr>
          </a:p>
          <a:p>
            <a:pPr marL="0" indent="0">
              <a:buNone/>
            </a:pPr>
            <a:endParaRPr lang="nl-NL" dirty="0">
              <a:solidFill>
                <a:schemeClr val="bg1"/>
              </a:solidFill>
            </a:endParaRPr>
          </a:p>
          <a:p>
            <a:pPr marL="0" indent="0">
              <a:buNone/>
            </a:pPr>
            <a:endParaRPr lang="nl-NL" dirty="0">
              <a:solidFill>
                <a:schemeClr val="bg1"/>
              </a:solidFill>
            </a:endParaRPr>
          </a:p>
          <a:p>
            <a:pPr marL="0" indent="0">
              <a:buNone/>
            </a:pPr>
            <a:r>
              <a:rPr lang="nl-NL" dirty="0">
                <a:solidFill>
                  <a:schemeClr val="bg1"/>
                </a:solidFill>
              </a:rPr>
              <a:t>EN: Belangrijkste competenties die dan nodig zijn:</a:t>
            </a:r>
          </a:p>
          <a:p>
            <a:pPr marL="0" indent="0">
              <a:buNone/>
            </a:pPr>
            <a:r>
              <a:rPr lang="nl-NL" dirty="0">
                <a:solidFill>
                  <a:schemeClr val="bg1"/>
                </a:solidFill>
              </a:rPr>
              <a:t>       Kritisch denken, veerkracht en (persoonlijk) leiderschap.</a:t>
            </a:r>
          </a:p>
        </p:txBody>
      </p:sp>
      <p:sp>
        <p:nvSpPr>
          <p:cNvPr id="5" name="Tekstvak 4">
            <a:extLst>
              <a:ext uri="{FF2B5EF4-FFF2-40B4-BE49-F238E27FC236}">
                <a16:creationId xmlns:a16="http://schemas.microsoft.com/office/drawing/2014/main" id="{C57F5F13-9016-6833-D335-74F4334A53F3}"/>
              </a:ext>
            </a:extLst>
          </p:cNvPr>
          <p:cNvSpPr txBox="1"/>
          <p:nvPr/>
        </p:nvSpPr>
        <p:spPr>
          <a:xfrm>
            <a:off x="612647" y="5970806"/>
            <a:ext cx="7330466" cy="677108"/>
          </a:xfrm>
          <a:prstGeom prst="rect">
            <a:avLst/>
          </a:prstGeom>
          <a:noFill/>
        </p:spPr>
        <p:txBody>
          <a:bodyPr wrap="square">
            <a:spAutoFit/>
          </a:bodyPr>
          <a:lstStyle/>
          <a:p>
            <a:pPr algn="l"/>
            <a:endParaRPr lang="nl-NL" sz="2000" b="0" i="0" u="none" strike="noStrike" baseline="0" dirty="0">
              <a:solidFill>
                <a:srgbClr val="000000"/>
              </a:solidFill>
              <a:latin typeface="Calibri" panose="020F0502020204030204" pitchFamily="34" charset="0"/>
            </a:endParaRPr>
          </a:p>
          <a:p>
            <a:r>
              <a:rPr lang="nl-NL" sz="1800" b="0" i="0" u="none" strike="noStrike" baseline="0" dirty="0">
                <a:solidFill>
                  <a:srgbClr val="FFFFFF"/>
                </a:solidFill>
                <a:latin typeface="Calibri" panose="020F0502020204030204" pitchFamily="34" charset="0"/>
              </a:rPr>
              <a:t>WEF: Onderzoek onder werkgevers: The </a:t>
            </a:r>
            <a:r>
              <a:rPr lang="nl-NL" sz="1800" b="0" i="0" u="none" strike="noStrike" baseline="0" dirty="0" err="1">
                <a:solidFill>
                  <a:srgbClr val="FFFFFF"/>
                </a:solidFill>
                <a:latin typeface="Calibri" panose="020F0502020204030204" pitchFamily="34" charset="0"/>
              </a:rPr>
              <a:t>Future</a:t>
            </a:r>
            <a:r>
              <a:rPr lang="nl-NL" sz="1800" b="0" i="0" u="none" strike="noStrike" baseline="0" dirty="0">
                <a:solidFill>
                  <a:srgbClr val="FFFFFF"/>
                </a:solidFill>
                <a:latin typeface="Calibri" panose="020F0502020204030204" pitchFamily="34" charset="0"/>
              </a:rPr>
              <a:t> of Jobs Report 2025 </a:t>
            </a:r>
            <a:endParaRPr lang="nl-NL" dirty="0"/>
          </a:p>
        </p:txBody>
      </p:sp>
    </p:spTree>
    <p:extLst>
      <p:ext uri="{BB962C8B-B14F-4D97-AF65-F5344CB8AC3E}">
        <p14:creationId xmlns:p14="http://schemas.microsoft.com/office/powerpoint/2010/main" val="28909626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AD97A2-626A-AD1A-E916-80E0935CA4A1}"/>
              </a:ext>
            </a:extLst>
          </p:cNvPr>
          <p:cNvSpPr>
            <a:spLocks noGrp="1"/>
          </p:cNvSpPr>
          <p:nvPr>
            <p:ph type="title"/>
          </p:nvPr>
        </p:nvSpPr>
        <p:spPr/>
        <p:txBody>
          <a:bodyPr>
            <a:normAutofit/>
          </a:bodyPr>
          <a:lstStyle/>
          <a:p>
            <a:r>
              <a:rPr lang="nl-NL" sz="3200" dirty="0">
                <a:solidFill>
                  <a:schemeClr val="bg1"/>
                </a:solidFill>
              </a:rPr>
              <a:t>Brainstormen 2: Toekomstige ontwikkelingen</a:t>
            </a:r>
          </a:p>
        </p:txBody>
      </p:sp>
      <p:sp>
        <p:nvSpPr>
          <p:cNvPr id="7" name="Tekstvak 6">
            <a:extLst>
              <a:ext uri="{FF2B5EF4-FFF2-40B4-BE49-F238E27FC236}">
                <a16:creationId xmlns:a16="http://schemas.microsoft.com/office/drawing/2014/main" id="{5059F65F-AFB6-82AD-5451-6F321F6DFF86}"/>
              </a:ext>
            </a:extLst>
          </p:cNvPr>
          <p:cNvSpPr txBox="1"/>
          <p:nvPr/>
        </p:nvSpPr>
        <p:spPr>
          <a:xfrm>
            <a:off x="612648" y="1172806"/>
            <a:ext cx="9217024" cy="6124754"/>
          </a:xfrm>
          <a:prstGeom prst="rect">
            <a:avLst/>
          </a:prstGeom>
          <a:noFill/>
        </p:spPr>
        <p:txBody>
          <a:bodyPr wrap="square" rtlCol="0">
            <a:spAutoFit/>
          </a:bodyPr>
          <a:lstStyle/>
          <a:p>
            <a:r>
              <a:rPr lang="nl-NL" sz="1400" dirty="0">
                <a:solidFill>
                  <a:schemeClr val="bg1"/>
                </a:solidFill>
              </a:rPr>
              <a:t>AI Voor 1950:</a:t>
            </a:r>
          </a:p>
          <a:p>
            <a:pPr marL="285750" indent="-285750">
              <a:buFont typeface="Arial" panose="020B0604020202020204" pitchFamily="34" charset="0"/>
              <a:buChar char="•"/>
            </a:pPr>
            <a:r>
              <a:rPr lang="nl-NL" sz="1400" dirty="0">
                <a:solidFill>
                  <a:schemeClr val="bg1"/>
                </a:solidFill>
              </a:rPr>
              <a:t>Mechanische poppen (Griekenland, China)</a:t>
            </a:r>
          </a:p>
          <a:p>
            <a:pPr marL="285750" indent="-285750">
              <a:buFont typeface="Arial" panose="020B0604020202020204" pitchFamily="34" charset="0"/>
              <a:buChar char="•"/>
            </a:pPr>
            <a:r>
              <a:rPr lang="nl-NL" sz="1400" dirty="0">
                <a:solidFill>
                  <a:schemeClr val="bg1"/>
                </a:solidFill>
              </a:rPr>
              <a:t>1800s: logica en mechanische berekeningen (</a:t>
            </a:r>
            <a:r>
              <a:rPr lang="nl-NL" sz="1400" dirty="0" err="1">
                <a:solidFill>
                  <a:schemeClr val="bg1"/>
                </a:solidFill>
              </a:rPr>
              <a:t>Bool</a:t>
            </a:r>
            <a:r>
              <a:rPr lang="nl-NL" sz="1400" dirty="0">
                <a:solidFill>
                  <a:schemeClr val="bg1"/>
                </a:solidFill>
              </a:rPr>
              <a:t>, </a:t>
            </a:r>
            <a:r>
              <a:rPr lang="nl-NL" sz="1400" dirty="0" err="1">
                <a:solidFill>
                  <a:schemeClr val="bg1"/>
                </a:solidFill>
              </a:rPr>
              <a:t>Lovalace</a:t>
            </a:r>
            <a:r>
              <a:rPr lang="nl-NL" sz="1400" dirty="0">
                <a:solidFill>
                  <a:schemeClr val="bg1"/>
                </a:solidFill>
              </a:rPr>
              <a:t>, </a:t>
            </a:r>
            <a:r>
              <a:rPr lang="nl-NL" sz="1400" dirty="0" err="1">
                <a:solidFill>
                  <a:schemeClr val="bg1"/>
                </a:solidFill>
              </a:rPr>
              <a:t>Babbage</a:t>
            </a:r>
            <a:r>
              <a:rPr lang="nl-NL" sz="1400" dirty="0">
                <a:solidFill>
                  <a:schemeClr val="bg1"/>
                </a:solidFill>
              </a:rPr>
              <a:t>)</a:t>
            </a:r>
          </a:p>
          <a:p>
            <a:pPr marL="285750" indent="-285750">
              <a:buFont typeface="Arial" panose="020B0604020202020204" pitchFamily="34" charset="0"/>
              <a:buChar char="•"/>
            </a:pPr>
            <a:r>
              <a:rPr lang="nl-NL" sz="1400" dirty="0">
                <a:solidFill>
                  <a:schemeClr val="bg1"/>
                </a:solidFill>
              </a:rPr>
              <a:t>1900s: Eerste computers, Neurale netwerken (</a:t>
            </a:r>
            <a:r>
              <a:rPr lang="nl-NL" sz="1400" dirty="0" err="1">
                <a:solidFill>
                  <a:schemeClr val="bg1"/>
                </a:solidFill>
              </a:rPr>
              <a:t>McCulloth</a:t>
            </a:r>
            <a:r>
              <a:rPr lang="nl-NL" sz="1400" dirty="0">
                <a:solidFill>
                  <a:schemeClr val="bg1"/>
                </a:solidFill>
              </a:rPr>
              <a:t> &amp; Pitts 1943)</a:t>
            </a:r>
          </a:p>
          <a:p>
            <a:r>
              <a:rPr lang="nl-NL" sz="1400" dirty="0">
                <a:solidFill>
                  <a:schemeClr val="bg1"/>
                </a:solidFill>
              </a:rPr>
              <a:t>Geboorte van AI:</a:t>
            </a:r>
          </a:p>
          <a:p>
            <a:pPr marL="285750" indent="-285750">
              <a:buFont typeface="Arial" panose="020B0604020202020204" pitchFamily="34" charset="0"/>
              <a:buChar char="•"/>
            </a:pPr>
            <a:r>
              <a:rPr lang="nl-NL" sz="1400" dirty="0">
                <a:solidFill>
                  <a:schemeClr val="bg1"/>
                </a:solidFill>
              </a:rPr>
              <a:t>1950: Alan Turing (Turingtest)</a:t>
            </a:r>
          </a:p>
          <a:p>
            <a:pPr marL="285750" indent="-285750">
              <a:buFont typeface="Arial" panose="020B0604020202020204" pitchFamily="34" charset="0"/>
              <a:buChar char="•"/>
            </a:pPr>
            <a:r>
              <a:rPr lang="nl-NL" sz="1400" dirty="0">
                <a:solidFill>
                  <a:schemeClr val="bg1"/>
                </a:solidFill>
              </a:rPr>
              <a:t>1956: </a:t>
            </a:r>
            <a:r>
              <a:rPr lang="nl-NL" sz="1400" dirty="0" err="1">
                <a:solidFill>
                  <a:schemeClr val="bg1"/>
                </a:solidFill>
              </a:rPr>
              <a:t>Darthmouth</a:t>
            </a:r>
            <a:r>
              <a:rPr lang="nl-NL" sz="1400" dirty="0">
                <a:solidFill>
                  <a:schemeClr val="bg1"/>
                </a:solidFill>
              </a:rPr>
              <a:t> Conference (John </a:t>
            </a:r>
            <a:r>
              <a:rPr lang="nl-NL" sz="1400" dirty="0" err="1">
                <a:solidFill>
                  <a:schemeClr val="bg1"/>
                </a:solidFill>
              </a:rPr>
              <a:t>McCarthy</a:t>
            </a:r>
            <a:r>
              <a:rPr lang="nl-NL" sz="1400" dirty="0">
                <a:solidFill>
                  <a:schemeClr val="bg1"/>
                </a:solidFill>
              </a:rPr>
              <a:t> term “</a:t>
            </a:r>
            <a:r>
              <a:rPr lang="nl-NL" sz="1400" dirty="0" err="1">
                <a:solidFill>
                  <a:schemeClr val="bg1"/>
                </a:solidFill>
              </a:rPr>
              <a:t>Artificial</a:t>
            </a:r>
            <a:r>
              <a:rPr lang="nl-NL" sz="1400" dirty="0">
                <a:solidFill>
                  <a:schemeClr val="bg1"/>
                </a:solidFill>
              </a:rPr>
              <a:t> Intelligence”</a:t>
            </a:r>
          </a:p>
          <a:p>
            <a:pPr marL="285750" indent="-285750">
              <a:buFont typeface="Arial" panose="020B0604020202020204" pitchFamily="34" charset="0"/>
              <a:buChar char="•"/>
            </a:pPr>
            <a:r>
              <a:rPr lang="nl-NL" sz="1400" dirty="0">
                <a:solidFill>
                  <a:schemeClr val="bg1"/>
                </a:solidFill>
              </a:rPr>
              <a:t>Eliza 1966: vroege </a:t>
            </a:r>
            <a:r>
              <a:rPr lang="nl-NL" sz="1400" dirty="0" err="1">
                <a:solidFill>
                  <a:schemeClr val="bg1"/>
                </a:solidFill>
              </a:rPr>
              <a:t>chatbot</a:t>
            </a:r>
            <a:r>
              <a:rPr lang="nl-NL" sz="1400" dirty="0">
                <a:solidFill>
                  <a:schemeClr val="bg1"/>
                </a:solidFill>
              </a:rPr>
              <a:t> die een psycholoog nabootste</a:t>
            </a:r>
          </a:p>
          <a:p>
            <a:r>
              <a:rPr lang="nl-NL" sz="1400" dirty="0">
                <a:solidFill>
                  <a:schemeClr val="bg1"/>
                </a:solidFill>
              </a:rPr>
              <a:t>Eerste AI-winter (1960-1970)</a:t>
            </a:r>
          </a:p>
          <a:p>
            <a:pPr marL="285750" indent="-285750">
              <a:buFont typeface="Arial" panose="020B0604020202020204" pitchFamily="34" charset="0"/>
              <a:buChar char="•"/>
            </a:pPr>
            <a:r>
              <a:rPr lang="nl-NL" sz="1400" dirty="0">
                <a:solidFill>
                  <a:schemeClr val="bg1"/>
                </a:solidFill>
              </a:rPr>
              <a:t>Computers traag, AI functioneerde niet, duur</a:t>
            </a:r>
          </a:p>
          <a:p>
            <a:r>
              <a:rPr lang="nl-NL" sz="1400" dirty="0">
                <a:solidFill>
                  <a:schemeClr val="bg1"/>
                </a:solidFill>
              </a:rPr>
              <a:t>Heropleving Expert systemen (1980)</a:t>
            </a:r>
          </a:p>
          <a:p>
            <a:pPr marL="285750" indent="-285750">
              <a:buFont typeface="Arial" panose="020B0604020202020204" pitchFamily="34" charset="0"/>
              <a:buChar char="•"/>
            </a:pPr>
            <a:r>
              <a:rPr lang="nl-NL" sz="1400" dirty="0">
                <a:solidFill>
                  <a:schemeClr val="bg1"/>
                </a:solidFill>
              </a:rPr>
              <a:t>Expert systemen met kennisbanken en regels</a:t>
            </a:r>
          </a:p>
          <a:p>
            <a:pPr marL="285750" indent="-285750">
              <a:buFont typeface="Arial" panose="020B0604020202020204" pitchFamily="34" charset="0"/>
              <a:buChar char="•"/>
            </a:pPr>
            <a:r>
              <a:rPr lang="nl-NL" sz="1400" dirty="0">
                <a:solidFill>
                  <a:schemeClr val="bg1"/>
                </a:solidFill>
              </a:rPr>
              <a:t>Commerciële toepassingen</a:t>
            </a:r>
          </a:p>
          <a:p>
            <a:r>
              <a:rPr lang="nl-NL" sz="1400" dirty="0">
                <a:solidFill>
                  <a:schemeClr val="bg1"/>
                </a:solidFill>
              </a:rPr>
              <a:t>Tweede AI-winter (1988-90)</a:t>
            </a:r>
          </a:p>
          <a:p>
            <a:pPr marL="285750" indent="-285750">
              <a:buFont typeface="Arial" panose="020B0604020202020204" pitchFamily="34" charset="0"/>
              <a:buChar char="•"/>
            </a:pPr>
            <a:r>
              <a:rPr lang="nl-NL" sz="1400" dirty="0">
                <a:solidFill>
                  <a:schemeClr val="bg1"/>
                </a:solidFill>
              </a:rPr>
              <a:t>Expert systemen storten in</a:t>
            </a:r>
          </a:p>
          <a:p>
            <a:pPr marL="285750" indent="-285750">
              <a:buFont typeface="Arial" panose="020B0604020202020204" pitchFamily="34" charset="0"/>
              <a:buChar char="•"/>
            </a:pPr>
            <a:r>
              <a:rPr lang="nl-NL" sz="1400" dirty="0">
                <a:solidFill>
                  <a:schemeClr val="bg1"/>
                </a:solidFill>
              </a:rPr>
              <a:t>Onderzoek neemt af</a:t>
            </a:r>
          </a:p>
          <a:p>
            <a:r>
              <a:rPr lang="nl-NL" sz="1400" dirty="0">
                <a:solidFill>
                  <a:schemeClr val="bg1"/>
                </a:solidFill>
              </a:rPr>
              <a:t>Machine Learning (1990-2000)</a:t>
            </a:r>
          </a:p>
          <a:p>
            <a:pPr marL="285750" indent="-285750">
              <a:buFont typeface="Arial" panose="020B0604020202020204" pitchFamily="34" charset="0"/>
              <a:buChar char="•"/>
            </a:pPr>
            <a:r>
              <a:rPr lang="nl-NL" sz="1400" dirty="0">
                <a:solidFill>
                  <a:schemeClr val="bg1"/>
                </a:solidFill>
              </a:rPr>
              <a:t>Focus op statistiek en data</a:t>
            </a:r>
          </a:p>
          <a:p>
            <a:pPr marL="285750" indent="-285750">
              <a:buFont typeface="Arial" panose="020B0604020202020204" pitchFamily="34" charset="0"/>
              <a:buChar char="•"/>
            </a:pPr>
            <a:r>
              <a:rPr lang="nl-NL" sz="1400" dirty="0">
                <a:solidFill>
                  <a:schemeClr val="bg1"/>
                </a:solidFill>
              </a:rPr>
              <a:t>Support Vector machines, </a:t>
            </a:r>
            <a:r>
              <a:rPr lang="nl-NL" sz="1400" dirty="0" err="1">
                <a:solidFill>
                  <a:schemeClr val="bg1"/>
                </a:solidFill>
              </a:rPr>
              <a:t>decision</a:t>
            </a:r>
            <a:r>
              <a:rPr lang="nl-NL" sz="1400" dirty="0">
                <a:solidFill>
                  <a:schemeClr val="bg1"/>
                </a:solidFill>
              </a:rPr>
              <a:t> trees, </a:t>
            </a:r>
            <a:r>
              <a:rPr lang="nl-NL" sz="1400" dirty="0" err="1">
                <a:solidFill>
                  <a:schemeClr val="bg1"/>
                </a:solidFill>
              </a:rPr>
              <a:t>Bayesian</a:t>
            </a:r>
            <a:r>
              <a:rPr lang="nl-NL" sz="1400" dirty="0">
                <a:solidFill>
                  <a:schemeClr val="bg1"/>
                </a:solidFill>
              </a:rPr>
              <a:t> netwerken</a:t>
            </a:r>
          </a:p>
          <a:p>
            <a:pPr marL="285750" indent="-285750">
              <a:buFont typeface="Arial" panose="020B0604020202020204" pitchFamily="34" charset="0"/>
              <a:buChar char="•"/>
            </a:pPr>
            <a:r>
              <a:rPr lang="nl-NL" sz="1400" dirty="0">
                <a:solidFill>
                  <a:schemeClr val="bg1"/>
                </a:solidFill>
              </a:rPr>
              <a:t>Spraakherkenning, zoekmachines</a:t>
            </a:r>
          </a:p>
          <a:p>
            <a:r>
              <a:rPr lang="nl-NL" sz="1400" dirty="0">
                <a:solidFill>
                  <a:schemeClr val="bg1"/>
                </a:solidFill>
              </a:rPr>
              <a:t>Deep Learning revolutie (2010)</a:t>
            </a:r>
          </a:p>
          <a:p>
            <a:pPr marL="285750" indent="-285750">
              <a:buFont typeface="Arial" panose="020B0604020202020204" pitchFamily="34" charset="0"/>
              <a:buChar char="•"/>
            </a:pPr>
            <a:r>
              <a:rPr lang="nl-NL" sz="1400" dirty="0">
                <a:solidFill>
                  <a:schemeClr val="bg1"/>
                </a:solidFill>
              </a:rPr>
              <a:t>GPU, neurale netwerken</a:t>
            </a:r>
          </a:p>
          <a:p>
            <a:pPr marL="285750" indent="-285750">
              <a:buFont typeface="Arial" panose="020B0604020202020204" pitchFamily="34" charset="0"/>
              <a:buChar char="•"/>
            </a:pPr>
            <a:r>
              <a:rPr lang="nl-NL" sz="1400" dirty="0" err="1">
                <a:solidFill>
                  <a:schemeClr val="bg1"/>
                </a:solidFill>
              </a:rPr>
              <a:t>AlexNet</a:t>
            </a:r>
            <a:endParaRPr lang="nl-NL" sz="1400" dirty="0">
              <a:solidFill>
                <a:schemeClr val="bg1"/>
              </a:solidFill>
            </a:endParaRPr>
          </a:p>
          <a:p>
            <a:pPr marL="285750" indent="-285750">
              <a:buFont typeface="Arial" panose="020B0604020202020204" pitchFamily="34" charset="0"/>
              <a:buChar char="•"/>
            </a:pPr>
            <a:r>
              <a:rPr lang="nl-NL" sz="1400" dirty="0">
                <a:solidFill>
                  <a:schemeClr val="bg1"/>
                </a:solidFill>
              </a:rPr>
              <a:t>SIN, Alexa, zelfrijdende auto’s</a:t>
            </a:r>
          </a:p>
          <a:p>
            <a:r>
              <a:rPr lang="nl-NL" sz="1400" dirty="0">
                <a:solidFill>
                  <a:schemeClr val="bg1"/>
                </a:solidFill>
              </a:rPr>
              <a:t>Generatieve AI &amp; </a:t>
            </a:r>
            <a:r>
              <a:rPr lang="nl-NL" sz="1400" dirty="0" err="1">
                <a:solidFill>
                  <a:schemeClr val="bg1"/>
                </a:solidFill>
              </a:rPr>
              <a:t>LLM’s</a:t>
            </a:r>
            <a:r>
              <a:rPr lang="nl-NL" sz="1400" dirty="0">
                <a:solidFill>
                  <a:schemeClr val="bg1"/>
                </a:solidFill>
              </a:rPr>
              <a:t> (2020)</a:t>
            </a:r>
          </a:p>
          <a:p>
            <a:pPr marL="285750" indent="-285750">
              <a:buFont typeface="Arial" panose="020B0604020202020204" pitchFamily="34" charset="0"/>
              <a:buChar char="•"/>
            </a:pPr>
            <a:r>
              <a:rPr lang="nl-NL" sz="1400" dirty="0" err="1">
                <a:solidFill>
                  <a:schemeClr val="bg1"/>
                </a:solidFill>
              </a:rPr>
              <a:t>Transformers</a:t>
            </a:r>
            <a:r>
              <a:rPr lang="nl-NL" sz="1400" dirty="0">
                <a:solidFill>
                  <a:schemeClr val="bg1"/>
                </a:solidFill>
              </a:rPr>
              <a:t>, GPT, BERT, DALL-E</a:t>
            </a:r>
          </a:p>
          <a:p>
            <a:pPr marL="285750" indent="-285750">
              <a:buFont typeface="Arial" panose="020B0604020202020204" pitchFamily="34" charset="0"/>
              <a:buChar char="•"/>
            </a:pPr>
            <a:endParaRPr lang="nl-NL" sz="1400" dirty="0">
              <a:solidFill>
                <a:schemeClr val="bg1"/>
              </a:solidFill>
            </a:endParaRPr>
          </a:p>
          <a:p>
            <a:pPr marL="285750" indent="-285750">
              <a:buFont typeface="Arial" panose="020B0604020202020204" pitchFamily="34" charset="0"/>
              <a:buChar char="•"/>
            </a:pPr>
            <a:endParaRPr lang="nl-NL" sz="1400" dirty="0">
              <a:solidFill>
                <a:schemeClr val="bg1"/>
              </a:solidFill>
            </a:endParaRPr>
          </a:p>
        </p:txBody>
      </p:sp>
      <p:sp>
        <p:nvSpPr>
          <p:cNvPr id="8" name="Tekstvak 7">
            <a:extLst>
              <a:ext uri="{FF2B5EF4-FFF2-40B4-BE49-F238E27FC236}">
                <a16:creationId xmlns:a16="http://schemas.microsoft.com/office/drawing/2014/main" id="{57F1A352-C5B4-B9FB-8995-3AA208461396}"/>
              </a:ext>
            </a:extLst>
          </p:cNvPr>
          <p:cNvSpPr txBox="1"/>
          <p:nvPr/>
        </p:nvSpPr>
        <p:spPr>
          <a:xfrm>
            <a:off x="5159896" y="3842897"/>
            <a:ext cx="2952328"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nl-NL" dirty="0"/>
              <a:t>2022: CHATGPT maakt AI mainstream</a:t>
            </a:r>
          </a:p>
        </p:txBody>
      </p:sp>
      <p:pic>
        <p:nvPicPr>
          <p:cNvPr id="1026" name="Picture 2" descr="Mechanische poppen en muziekautomaten die tot leven komen | Historiek">
            <a:extLst>
              <a:ext uri="{FF2B5EF4-FFF2-40B4-BE49-F238E27FC236}">
                <a16:creationId xmlns:a16="http://schemas.microsoft.com/office/drawing/2014/main" id="{504139E3-27FF-06BE-2D14-D0A20D43C1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2144" y="1126831"/>
            <a:ext cx="1242602" cy="113225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7F1850D7-88CA-FA99-FDAD-E9CC7EC9DB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60034" y="1714799"/>
            <a:ext cx="1711077" cy="134604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3BDE7D6F-9872-F3A9-2D20-A534D94ED7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7251" y="3789890"/>
            <a:ext cx="1711077" cy="112570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45C88F96-9252-84A6-531A-D74431319D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1992" y="4774480"/>
            <a:ext cx="1884264" cy="1332099"/>
          </a:xfrm>
          <a:prstGeom prst="rect">
            <a:avLst/>
          </a:prstGeom>
          <a:noFill/>
          <a:extLst>
            <a:ext uri="{909E8E84-426E-40DD-AFC4-6F175D3DCCD1}">
              <a14:hiddenFill xmlns:a14="http://schemas.microsoft.com/office/drawing/2010/main">
                <a:solidFill>
                  <a:srgbClr val="FFFFFF"/>
                </a:solidFill>
              </a14:hiddenFill>
            </a:ext>
          </a:extLst>
        </p:spPr>
      </p:pic>
      <p:pic>
        <p:nvPicPr>
          <p:cNvPr id="5" name="Tijdelijke aanduiding voor inhoud 4">
            <a:extLst>
              <a:ext uri="{FF2B5EF4-FFF2-40B4-BE49-F238E27FC236}">
                <a16:creationId xmlns:a16="http://schemas.microsoft.com/office/drawing/2014/main" id="{75B79384-2DEB-AFFD-E0DA-7A2E35ADA241}"/>
              </a:ext>
            </a:extLst>
          </p:cNvPr>
          <p:cNvPicPr>
            <a:picLocks noGrp="1" noChangeAspect="1"/>
          </p:cNvPicPr>
          <p:nvPr>
            <p:ph idx="1"/>
          </p:nvPr>
        </p:nvPicPr>
        <p:blipFill>
          <a:blip r:embed="rId7"/>
          <a:stretch>
            <a:fillRect/>
          </a:stretch>
        </p:blipFill>
        <p:spPr>
          <a:xfrm>
            <a:off x="0" y="1114769"/>
            <a:ext cx="11615175" cy="5633720"/>
          </a:xfrm>
          <a:prstGeom prst="rect">
            <a:avLst/>
          </a:prstGeom>
        </p:spPr>
      </p:pic>
    </p:spTree>
    <p:extLst>
      <p:ext uri="{BB962C8B-B14F-4D97-AF65-F5344CB8AC3E}">
        <p14:creationId xmlns:p14="http://schemas.microsoft.com/office/powerpoint/2010/main" val="1106311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06BFA0-7503-810C-4BE3-2A3E70086976}"/>
              </a:ext>
            </a:extLst>
          </p:cNvPr>
          <p:cNvSpPr>
            <a:spLocks noGrp="1"/>
          </p:cNvSpPr>
          <p:nvPr>
            <p:ph type="title"/>
          </p:nvPr>
        </p:nvSpPr>
        <p:spPr>
          <a:xfrm>
            <a:off x="612648" y="461908"/>
            <a:ext cx="10653578" cy="1132258"/>
          </a:xfrm>
        </p:spPr>
        <p:txBody>
          <a:bodyPr/>
          <a:lstStyle/>
          <a:p>
            <a:r>
              <a:rPr lang="nl-NL" dirty="0">
                <a:solidFill>
                  <a:schemeClr val="bg1"/>
                </a:solidFill>
              </a:rPr>
              <a:t>BRAINSTORMEN 3: Belangrijke feiten</a:t>
            </a:r>
          </a:p>
        </p:txBody>
      </p:sp>
      <p:pic>
        <p:nvPicPr>
          <p:cNvPr id="5" name="Tijdelijke aanduiding voor inhoud 4">
            <a:extLst>
              <a:ext uri="{FF2B5EF4-FFF2-40B4-BE49-F238E27FC236}">
                <a16:creationId xmlns:a16="http://schemas.microsoft.com/office/drawing/2014/main" id="{23B3ABA4-4835-B9A4-EEE1-0A8F9248014A}"/>
              </a:ext>
            </a:extLst>
          </p:cNvPr>
          <p:cNvPicPr>
            <a:picLocks noGrp="1" noChangeAspect="1"/>
          </p:cNvPicPr>
          <p:nvPr>
            <p:ph idx="1"/>
          </p:nvPr>
        </p:nvPicPr>
        <p:blipFill>
          <a:blip r:embed="rId3"/>
          <a:stretch>
            <a:fillRect/>
          </a:stretch>
        </p:blipFill>
        <p:spPr>
          <a:xfrm>
            <a:off x="191344" y="1131887"/>
            <a:ext cx="11737304" cy="5485202"/>
          </a:xfrm>
          <a:prstGeom prst="rect">
            <a:avLst/>
          </a:prstGeom>
        </p:spPr>
      </p:pic>
    </p:spTree>
    <p:extLst>
      <p:ext uri="{BB962C8B-B14F-4D97-AF65-F5344CB8AC3E}">
        <p14:creationId xmlns:p14="http://schemas.microsoft.com/office/powerpoint/2010/main" val="768373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67444F-4036-51F7-5C85-BB32DF5BFBB4}"/>
              </a:ext>
            </a:extLst>
          </p:cNvPr>
          <p:cNvSpPr>
            <a:spLocks noGrp="1"/>
          </p:cNvSpPr>
          <p:nvPr>
            <p:ph type="title"/>
          </p:nvPr>
        </p:nvSpPr>
        <p:spPr/>
        <p:txBody>
          <a:bodyPr/>
          <a:lstStyle/>
          <a:p>
            <a:r>
              <a:rPr lang="nl-NL" dirty="0">
                <a:solidFill>
                  <a:schemeClr val="bg1"/>
                </a:solidFill>
              </a:rPr>
              <a:t>WETGEVING</a:t>
            </a:r>
          </a:p>
        </p:txBody>
      </p:sp>
      <p:sp>
        <p:nvSpPr>
          <p:cNvPr id="3" name="Tijdelijke aanduiding voor inhoud 2">
            <a:extLst>
              <a:ext uri="{FF2B5EF4-FFF2-40B4-BE49-F238E27FC236}">
                <a16:creationId xmlns:a16="http://schemas.microsoft.com/office/drawing/2014/main" id="{446951FC-00B7-DECA-DDE6-365411696910}"/>
              </a:ext>
            </a:extLst>
          </p:cNvPr>
          <p:cNvSpPr>
            <a:spLocks noGrp="1"/>
          </p:cNvSpPr>
          <p:nvPr>
            <p:ph idx="1"/>
          </p:nvPr>
        </p:nvSpPr>
        <p:spPr>
          <a:xfrm>
            <a:off x="612647" y="1715532"/>
            <a:ext cx="4331225" cy="4593828"/>
          </a:xfrm>
        </p:spPr>
        <p:txBody>
          <a:bodyPr/>
          <a:lstStyle/>
          <a:p>
            <a:r>
              <a:rPr lang="nl-NL" dirty="0">
                <a:solidFill>
                  <a:schemeClr val="bg1"/>
                </a:solidFill>
              </a:rPr>
              <a:t>Hoe gaan we alles onder controle houden?</a:t>
            </a:r>
          </a:p>
          <a:p>
            <a:r>
              <a:rPr lang="nl-NL" dirty="0">
                <a:solidFill>
                  <a:schemeClr val="bg1"/>
                </a:solidFill>
              </a:rPr>
              <a:t>De nationale en internationale wetgeving zijn heftig in onderhandeling</a:t>
            </a:r>
          </a:p>
          <a:p>
            <a:r>
              <a:rPr lang="nl-NL" dirty="0">
                <a:solidFill>
                  <a:schemeClr val="bg1"/>
                </a:solidFill>
              </a:rPr>
              <a:t>Hiernaast een stappenplan zoals deze nu door de EU wordt gehanteerd</a:t>
            </a:r>
          </a:p>
        </p:txBody>
      </p:sp>
      <p:pic>
        <p:nvPicPr>
          <p:cNvPr id="4" name="Afbeelding 3" descr="Afbeelding met tekst, schermopname, tekenfilm, Lettertype&#10;&#10;Door AI gegenereerde inhoud is mogelijk onjuist.">
            <a:extLst>
              <a:ext uri="{FF2B5EF4-FFF2-40B4-BE49-F238E27FC236}">
                <a16:creationId xmlns:a16="http://schemas.microsoft.com/office/drawing/2014/main" id="{FA253DD8-F3EC-88F9-B297-3A383EB3FCD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03912" y="33619"/>
            <a:ext cx="6275440" cy="670774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522001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AC8122-E65D-4136-B25C-E88913B9ED65}"/>
              </a:ext>
            </a:extLst>
          </p:cNvPr>
          <p:cNvSpPr>
            <a:spLocks noGrp="1"/>
          </p:cNvSpPr>
          <p:nvPr>
            <p:ph type="title"/>
          </p:nvPr>
        </p:nvSpPr>
        <p:spPr/>
        <p:txBody>
          <a:bodyPr/>
          <a:lstStyle/>
          <a:p>
            <a:r>
              <a:rPr lang="nl-NL" dirty="0">
                <a:solidFill>
                  <a:schemeClr val="bg1"/>
                </a:solidFill>
              </a:rPr>
              <a:t>AAN DE SLAG NA DE PAUZE</a:t>
            </a:r>
          </a:p>
        </p:txBody>
      </p:sp>
      <p:sp>
        <p:nvSpPr>
          <p:cNvPr id="3" name="Tijdelijke aanduiding voor inhoud 2">
            <a:extLst>
              <a:ext uri="{FF2B5EF4-FFF2-40B4-BE49-F238E27FC236}">
                <a16:creationId xmlns:a16="http://schemas.microsoft.com/office/drawing/2014/main" id="{90E51AA3-C672-6122-06B9-722AEA4730CF}"/>
              </a:ext>
            </a:extLst>
          </p:cNvPr>
          <p:cNvSpPr>
            <a:spLocks noGrp="1"/>
          </p:cNvSpPr>
          <p:nvPr>
            <p:ph idx="1"/>
          </p:nvPr>
        </p:nvSpPr>
        <p:spPr/>
        <p:txBody>
          <a:bodyPr/>
          <a:lstStyle/>
          <a:p>
            <a:pPr marL="0" indent="0">
              <a:buNone/>
            </a:pPr>
            <a:r>
              <a:rPr lang="nl-NL" dirty="0">
                <a:solidFill>
                  <a:schemeClr val="bg1"/>
                </a:solidFill>
              </a:rPr>
              <a:t>Van 13:30 tot ong. </a:t>
            </a:r>
            <a:r>
              <a:rPr lang="nl-NL">
                <a:solidFill>
                  <a:schemeClr val="bg1"/>
                </a:solidFill>
              </a:rPr>
              <a:t>15:00 uur</a:t>
            </a:r>
          </a:p>
          <a:p>
            <a:r>
              <a:rPr lang="nl-NL" dirty="0">
                <a:solidFill>
                  <a:schemeClr val="bg1"/>
                </a:solidFill>
              </a:rPr>
              <a:t>Eigen LLM bouwen</a:t>
            </a:r>
          </a:p>
          <a:p>
            <a:r>
              <a:rPr lang="nl-NL" dirty="0">
                <a:solidFill>
                  <a:schemeClr val="bg1"/>
                </a:solidFill>
              </a:rPr>
              <a:t>RAG (Retrieval-</a:t>
            </a:r>
            <a:r>
              <a:rPr lang="nl-NL" dirty="0" err="1">
                <a:solidFill>
                  <a:schemeClr val="bg1"/>
                </a:solidFill>
              </a:rPr>
              <a:t>Augmented</a:t>
            </a:r>
            <a:r>
              <a:rPr lang="nl-NL" dirty="0">
                <a:solidFill>
                  <a:schemeClr val="bg1"/>
                </a:solidFill>
              </a:rPr>
              <a:t> </a:t>
            </a:r>
            <a:r>
              <a:rPr lang="nl-NL" dirty="0" err="1">
                <a:solidFill>
                  <a:schemeClr val="bg1"/>
                </a:solidFill>
              </a:rPr>
              <a:t>Generation</a:t>
            </a:r>
            <a:r>
              <a:rPr lang="nl-NL" dirty="0">
                <a:solidFill>
                  <a:schemeClr val="bg1"/>
                </a:solidFill>
              </a:rPr>
              <a:t>)</a:t>
            </a:r>
          </a:p>
          <a:p>
            <a:r>
              <a:rPr lang="nl-NL" dirty="0">
                <a:solidFill>
                  <a:schemeClr val="bg1"/>
                </a:solidFill>
              </a:rPr>
              <a:t>AI-Tools</a:t>
            </a:r>
          </a:p>
          <a:p>
            <a:r>
              <a:rPr lang="nl-NL" dirty="0">
                <a:solidFill>
                  <a:schemeClr val="bg1"/>
                </a:solidFill>
              </a:rPr>
              <a:t>Taalmodellen</a:t>
            </a:r>
          </a:p>
          <a:p>
            <a:r>
              <a:rPr lang="nl-NL" dirty="0">
                <a:solidFill>
                  <a:schemeClr val="bg1"/>
                </a:solidFill>
              </a:rPr>
              <a:t>Installatie</a:t>
            </a:r>
          </a:p>
        </p:txBody>
      </p:sp>
      <p:sp>
        <p:nvSpPr>
          <p:cNvPr id="4" name="Rechthoek 3">
            <a:extLst>
              <a:ext uri="{FF2B5EF4-FFF2-40B4-BE49-F238E27FC236}">
                <a16:creationId xmlns:a16="http://schemas.microsoft.com/office/drawing/2014/main" id="{6511CE0E-5FE0-EA14-5D2A-33D6E9849CEB}"/>
              </a:ext>
            </a:extLst>
          </p:cNvPr>
          <p:cNvSpPr/>
          <p:nvPr/>
        </p:nvSpPr>
        <p:spPr>
          <a:xfrm>
            <a:off x="5738036" y="1367694"/>
            <a:ext cx="2808312" cy="100811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dirty="0"/>
              <a:t>Vraag gebruiker</a:t>
            </a:r>
          </a:p>
        </p:txBody>
      </p:sp>
      <p:sp>
        <p:nvSpPr>
          <p:cNvPr id="5" name="Rechthoek 4">
            <a:extLst>
              <a:ext uri="{FF2B5EF4-FFF2-40B4-BE49-F238E27FC236}">
                <a16:creationId xmlns:a16="http://schemas.microsoft.com/office/drawing/2014/main" id="{34C554AE-3221-4D94-8EBB-37B302F74267}"/>
              </a:ext>
            </a:extLst>
          </p:cNvPr>
          <p:cNvSpPr/>
          <p:nvPr/>
        </p:nvSpPr>
        <p:spPr>
          <a:xfrm>
            <a:off x="5735960" y="2852936"/>
            <a:ext cx="2808312" cy="100811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dirty="0"/>
              <a:t>Retrieval (zoeken in kennisbron)</a:t>
            </a:r>
          </a:p>
        </p:txBody>
      </p:sp>
      <p:sp>
        <p:nvSpPr>
          <p:cNvPr id="6" name="Rechthoek 5">
            <a:extLst>
              <a:ext uri="{FF2B5EF4-FFF2-40B4-BE49-F238E27FC236}">
                <a16:creationId xmlns:a16="http://schemas.microsoft.com/office/drawing/2014/main" id="{65515AE3-45F4-686B-3345-501B9E00291D}"/>
              </a:ext>
            </a:extLst>
          </p:cNvPr>
          <p:cNvSpPr/>
          <p:nvPr/>
        </p:nvSpPr>
        <p:spPr>
          <a:xfrm>
            <a:off x="5735960" y="4293096"/>
            <a:ext cx="2808312" cy="100811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dirty="0"/>
              <a:t>Gevonden context</a:t>
            </a:r>
          </a:p>
        </p:txBody>
      </p:sp>
      <p:sp>
        <p:nvSpPr>
          <p:cNvPr id="7" name="Rechthoek 6">
            <a:extLst>
              <a:ext uri="{FF2B5EF4-FFF2-40B4-BE49-F238E27FC236}">
                <a16:creationId xmlns:a16="http://schemas.microsoft.com/office/drawing/2014/main" id="{F0B3134A-1DCB-5616-FD5F-FBE427B947A1}"/>
              </a:ext>
            </a:extLst>
          </p:cNvPr>
          <p:cNvSpPr/>
          <p:nvPr/>
        </p:nvSpPr>
        <p:spPr>
          <a:xfrm>
            <a:off x="9184985" y="4293096"/>
            <a:ext cx="2808312" cy="100811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dirty="0"/>
              <a:t>LLM (Taalmodel)</a:t>
            </a:r>
          </a:p>
        </p:txBody>
      </p:sp>
      <p:sp>
        <p:nvSpPr>
          <p:cNvPr id="8" name="Rechthoek 7">
            <a:extLst>
              <a:ext uri="{FF2B5EF4-FFF2-40B4-BE49-F238E27FC236}">
                <a16:creationId xmlns:a16="http://schemas.microsoft.com/office/drawing/2014/main" id="{1433D6B7-9A18-3772-1FB3-8A6295A935BF}"/>
              </a:ext>
            </a:extLst>
          </p:cNvPr>
          <p:cNvSpPr/>
          <p:nvPr/>
        </p:nvSpPr>
        <p:spPr>
          <a:xfrm>
            <a:off x="9184985" y="5805264"/>
            <a:ext cx="2808312" cy="57366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dirty="0"/>
              <a:t>Antwoord</a:t>
            </a:r>
          </a:p>
        </p:txBody>
      </p:sp>
      <p:cxnSp>
        <p:nvCxnSpPr>
          <p:cNvPr id="10" name="Verbindingslijn: gebogen 9">
            <a:extLst>
              <a:ext uri="{FF2B5EF4-FFF2-40B4-BE49-F238E27FC236}">
                <a16:creationId xmlns:a16="http://schemas.microsoft.com/office/drawing/2014/main" id="{A5746F67-FC05-B698-4DAA-9358B35644DB}"/>
              </a:ext>
            </a:extLst>
          </p:cNvPr>
          <p:cNvCxnSpPr>
            <a:cxnSpLocks/>
            <a:stCxn id="4" idx="3"/>
            <a:endCxn id="7" idx="0"/>
          </p:cNvCxnSpPr>
          <p:nvPr/>
        </p:nvCxnSpPr>
        <p:spPr>
          <a:xfrm>
            <a:off x="8546348" y="1871750"/>
            <a:ext cx="2042793" cy="2421346"/>
          </a:xfrm>
          <a:prstGeom prst="bentConnector2">
            <a:avLst/>
          </a:prstGeom>
          <a:ln w="25400">
            <a:tailEnd type="stealth" w="lg" len="lg"/>
          </a:ln>
        </p:spPr>
        <p:style>
          <a:lnRef idx="1">
            <a:schemeClr val="accent1"/>
          </a:lnRef>
          <a:fillRef idx="0">
            <a:schemeClr val="accent1"/>
          </a:fillRef>
          <a:effectRef idx="0">
            <a:schemeClr val="accent1"/>
          </a:effectRef>
          <a:fontRef idx="minor">
            <a:schemeClr val="tx1"/>
          </a:fontRef>
        </p:style>
      </p:cxnSp>
      <p:cxnSp>
        <p:nvCxnSpPr>
          <p:cNvPr id="14" name="Verbindingslijn: gebogen 13">
            <a:extLst>
              <a:ext uri="{FF2B5EF4-FFF2-40B4-BE49-F238E27FC236}">
                <a16:creationId xmlns:a16="http://schemas.microsoft.com/office/drawing/2014/main" id="{46F7562A-4B1D-059F-7D7A-0ACDC5386E93}"/>
              </a:ext>
            </a:extLst>
          </p:cNvPr>
          <p:cNvCxnSpPr>
            <a:cxnSpLocks/>
            <a:stCxn id="6" idx="3"/>
            <a:endCxn id="7" idx="1"/>
          </p:cNvCxnSpPr>
          <p:nvPr/>
        </p:nvCxnSpPr>
        <p:spPr>
          <a:xfrm>
            <a:off x="8544272" y="4797152"/>
            <a:ext cx="640713" cy="12700"/>
          </a:xfrm>
          <a:prstGeom prst="bentConnector3">
            <a:avLst>
              <a:gd name="adj1" fmla="val 50000"/>
            </a:avLst>
          </a:prstGeom>
          <a:ln w="25400">
            <a:tailEnd type="stealth" w="lg" len="lg"/>
          </a:ln>
        </p:spPr>
        <p:style>
          <a:lnRef idx="1">
            <a:schemeClr val="accent1"/>
          </a:lnRef>
          <a:fillRef idx="0">
            <a:schemeClr val="accent1"/>
          </a:fillRef>
          <a:effectRef idx="0">
            <a:schemeClr val="accent1"/>
          </a:effectRef>
          <a:fontRef idx="minor">
            <a:schemeClr val="tx1"/>
          </a:fontRef>
        </p:style>
      </p:cxnSp>
      <p:cxnSp>
        <p:nvCxnSpPr>
          <p:cNvPr id="18" name="Rechte verbindingslijn met pijl 17">
            <a:extLst>
              <a:ext uri="{FF2B5EF4-FFF2-40B4-BE49-F238E27FC236}">
                <a16:creationId xmlns:a16="http://schemas.microsoft.com/office/drawing/2014/main" id="{EA9CD4D0-6071-34FF-4AEE-9BAD8F1088D0}"/>
              </a:ext>
            </a:extLst>
          </p:cNvPr>
          <p:cNvCxnSpPr>
            <a:cxnSpLocks/>
            <a:stCxn id="7" idx="2"/>
            <a:endCxn id="8" idx="0"/>
          </p:cNvCxnSpPr>
          <p:nvPr/>
        </p:nvCxnSpPr>
        <p:spPr>
          <a:xfrm>
            <a:off x="10589141" y="5301208"/>
            <a:ext cx="0" cy="504056"/>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1" name="Rechte verbindingslijn met pijl 20">
            <a:extLst>
              <a:ext uri="{FF2B5EF4-FFF2-40B4-BE49-F238E27FC236}">
                <a16:creationId xmlns:a16="http://schemas.microsoft.com/office/drawing/2014/main" id="{56D2E7B9-32E1-9E10-F8CD-BB22C8DFA0C4}"/>
              </a:ext>
            </a:extLst>
          </p:cNvPr>
          <p:cNvCxnSpPr>
            <a:cxnSpLocks/>
            <a:stCxn id="4" idx="2"/>
            <a:endCxn id="5" idx="0"/>
          </p:cNvCxnSpPr>
          <p:nvPr/>
        </p:nvCxnSpPr>
        <p:spPr>
          <a:xfrm flipH="1">
            <a:off x="7140116" y="2375806"/>
            <a:ext cx="2076" cy="47713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7" name="Rechte verbindingslijn met pijl 26">
            <a:extLst>
              <a:ext uri="{FF2B5EF4-FFF2-40B4-BE49-F238E27FC236}">
                <a16:creationId xmlns:a16="http://schemas.microsoft.com/office/drawing/2014/main" id="{B908C344-8506-1480-9A19-B20FDD8E4C89}"/>
              </a:ext>
            </a:extLst>
          </p:cNvPr>
          <p:cNvCxnSpPr>
            <a:cxnSpLocks/>
            <a:stCxn id="5" idx="2"/>
            <a:endCxn id="6" idx="0"/>
          </p:cNvCxnSpPr>
          <p:nvPr/>
        </p:nvCxnSpPr>
        <p:spPr>
          <a:xfrm>
            <a:off x="7140116" y="3861048"/>
            <a:ext cx="0" cy="43204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83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1000" fill="hold"/>
                                        <p:tgtEl>
                                          <p:spTgt spid="1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1000"/>
                                        <p:tgtEl>
                                          <p:spTgt spid="8"/>
                                        </p:tgtEl>
                                      </p:cBhvr>
                                    </p:animEffect>
                                    <p:anim calcmode="lin" valueType="num">
                                      <p:cBhvr>
                                        <p:cTn id="69" dur="1000" fill="hold"/>
                                        <p:tgtEl>
                                          <p:spTgt spid="8"/>
                                        </p:tgtEl>
                                        <p:attrNameLst>
                                          <p:attrName>ppt_x</p:attrName>
                                        </p:attrNameLst>
                                      </p:cBhvr>
                                      <p:tavLst>
                                        <p:tav tm="0">
                                          <p:val>
                                            <p:strVal val="#ppt_x"/>
                                          </p:val>
                                        </p:tav>
                                        <p:tav tm="100000">
                                          <p:val>
                                            <p:strVal val="#ppt_x"/>
                                          </p:val>
                                        </p:tav>
                                      </p:tavLst>
                                    </p:anim>
                                    <p:anim calcmode="lin" valueType="num">
                                      <p:cBhvr>
                                        <p:cTn id="7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BC6B5F-5C9C-2A30-DB2D-1DDA38B01330}"/>
              </a:ext>
            </a:extLst>
          </p:cNvPr>
          <p:cNvSpPr>
            <a:spLocks noGrp="1"/>
          </p:cNvSpPr>
          <p:nvPr>
            <p:ph type="title"/>
          </p:nvPr>
        </p:nvSpPr>
        <p:spPr/>
        <p:txBody>
          <a:bodyPr/>
          <a:lstStyle/>
          <a:p>
            <a:r>
              <a:rPr lang="nl-NL" dirty="0">
                <a:solidFill>
                  <a:schemeClr val="bg1"/>
                </a:solidFill>
              </a:rPr>
              <a:t>Test jezelf</a:t>
            </a:r>
          </a:p>
        </p:txBody>
      </p:sp>
      <p:sp>
        <p:nvSpPr>
          <p:cNvPr id="3" name="Tijdelijke aanduiding voor inhoud 2">
            <a:extLst>
              <a:ext uri="{FF2B5EF4-FFF2-40B4-BE49-F238E27FC236}">
                <a16:creationId xmlns:a16="http://schemas.microsoft.com/office/drawing/2014/main" id="{70AA400D-59EB-ADF2-EF83-41F17C5C439F}"/>
              </a:ext>
            </a:extLst>
          </p:cNvPr>
          <p:cNvSpPr>
            <a:spLocks noGrp="1"/>
          </p:cNvSpPr>
          <p:nvPr>
            <p:ph idx="1"/>
          </p:nvPr>
        </p:nvSpPr>
        <p:spPr>
          <a:xfrm>
            <a:off x="616515" y="1656561"/>
            <a:ext cx="10653579" cy="4593828"/>
          </a:xfrm>
        </p:spPr>
        <p:txBody>
          <a:bodyPr/>
          <a:lstStyle/>
          <a:p>
            <a:r>
              <a:rPr lang="nl-NL" dirty="0">
                <a:solidFill>
                  <a:schemeClr val="bg1"/>
                </a:solidFill>
              </a:rPr>
              <a:t>TEST JEZELF!</a:t>
            </a:r>
          </a:p>
          <a:p>
            <a:r>
              <a:rPr lang="nl-NL" dirty="0">
                <a:solidFill>
                  <a:schemeClr val="bg1"/>
                </a:solidFill>
              </a:rPr>
              <a:t>Neem deze test af en kijk of je fake van echt kan onderscheiden.</a:t>
            </a:r>
          </a:p>
          <a:p>
            <a:r>
              <a:rPr lang="nl-NL" dirty="0">
                <a:solidFill>
                  <a:schemeClr val="bg1"/>
                </a:solidFill>
              </a:rPr>
              <a:t>https://tests.quest.nl/maatschappij-cultuur/test-dit-ai-door-een-mens-gemaakt</a:t>
            </a:r>
          </a:p>
          <a:p>
            <a:endParaRPr lang="nl-NL" dirty="0">
              <a:solidFill>
                <a:schemeClr val="bg1"/>
              </a:solidFill>
            </a:endParaRPr>
          </a:p>
        </p:txBody>
      </p:sp>
      <p:pic>
        <p:nvPicPr>
          <p:cNvPr id="5" name="Afbeelding 4">
            <a:hlinkClick r:id="rId3"/>
            <a:extLst>
              <a:ext uri="{FF2B5EF4-FFF2-40B4-BE49-F238E27FC236}">
                <a16:creationId xmlns:a16="http://schemas.microsoft.com/office/drawing/2014/main" id="{16DDF28C-3E4F-8616-3BB7-0EDE36D441E1}"/>
              </a:ext>
            </a:extLst>
          </p:cNvPr>
          <p:cNvPicPr>
            <a:picLocks noChangeAspect="1"/>
          </p:cNvPicPr>
          <p:nvPr/>
        </p:nvPicPr>
        <p:blipFill>
          <a:blip r:embed="rId4"/>
          <a:stretch>
            <a:fillRect/>
          </a:stretch>
        </p:blipFill>
        <p:spPr>
          <a:xfrm>
            <a:off x="3143672" y="3399478"/>
            <a:ext cx="5128249" cy="3130307"/>
          </a:xfrm>
          <a:prstGeom prst="rect">
            <a:avLst/>
          </a:prstGeom>
        </p:spPr>
      </p:pic>
    </p:spTree>
    <p:extLst>
      <p:ext uri="{BB962C8B-B14F-4D97-AF65-F5344CB8AC3E}">
        <p14:creationId xmlns:p14="http://schemas.microsoft.com/office/powerpoint/2010/main" val="31904374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370CA6-DDAE-A560-7F90-E17EB36D368F}"/>
              </a:ext>
            </a:extLst>
          </p:cNvPr>
          <p:cNvSpPr>
            <a:spLocks noGrp="1"/>
          </p:cNvSpPr>
          <p:nvPr>
            <p:ph type="title"/>
          </p:nvPr>
        </p:nvSpPr>
        <p:spPr>
          <a:xfrm>
            <a:off x="551384" y="548640"/>
            <a:ext cx="10653578" cy="1132258"/>
          </a:xfrm>
        </p:spPr>
        <p:txBody>
          <a:bodyPr/>
          <a:lstStyle/>
          <a:p>
            <a:r>
              <a:rPr lang="nl-NL" dirty="0">
                <a:solidFill>
                  <a:schemeClr val="bg1"/>
                </a:solidFill>
              </a:rPr>
              <a:t>VRAGEN EN AFSLUITING</a:t>
            </a:r>
          </a:p>
        </p:txBody>
      </p:sp>
      <p:pic>
        <p:nvPicPr>
          <p:cNvPr id="5" name="Tijdelijke aanduiding voor inhoud 4">
            <a:extLst>
              <a:ext uri="{FF2B5EF4-FFF2-40B4-BE49-F238E27FC236}">
                <a16:creationId xmlns:a16="http://schemas.microsoft.com/office/drawing/2014/main" id="{D5DF6872-EBC5-8246-0D45-47F50FEDCF9B}"/>
              </a:ext>
            </a:extLst>
          </p:cNvPr>
          <p:cNvPicPr>
            <a:picLocks noGrp="1" noChangeAspect="1"/>
          </p:cNvPicPr>
          <p:nvPr>
            <p:ph idx="1"/>
          </p:nvPr>
        </p:nvPicPr>
        <p:blipFill>
          <a:blip r:embed="rId2"/>
          <a:stretch>
            <a:fillRect/>
          </a:stretch>
        </p:blipFill>
        <p:spPr>
          <a:xfrm>
            <a:off x="2495600" y="1124744"/>
            <a:ext cx="7200800" cy="5396910"/>
          </a:xfrm>
          <a:prstGeom prst="rect">
            <a:avLst/>
          </a:prstGeom>
        </p:spPr>
      </p:pic>
      <p:pic>
        <p:nvPicPr>
          <p:cNvPr id="8194" name="Picture 2" descr="the end bedankt voor jullie aandacht - Minions Meme Generator">
            <a:extLst>
              <a:ext uri="{FF2B5EF4-FFF2-40B4-BE49-F238E27FC236}">
                <a16:creationId xmlns:a16="http://schemas.microsoft.com/office/drawing/2014/main" id="{10EA331A-459C-6F95-0B5D-3C987C18ED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9367" y="1114769"/>
            <a:ext cx="7166181" cy="5396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360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7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194"/>
                                        </p:tgtEl>
                                        <p:attrNameLst>
                                          <p:attrName>style.visibility</p:attrName>
                                        </p:attrNameLst>
                                      </p:cBhvr>
                                      <p:to>
                                        <p:strVal val="visible"/>
                                      </p:to>
                                    </p:set>
                                    <p:animEffect transition="in" filter="fade">
                                      <p:cBhvr>
                                        <p:cTn id="14" dur="1000"/>
                                        <p:tgtEl>
                                          <p:spTgt spid="8194"/>
                                        </p:tgtEl>
                                      </p:cBhvr>
                                    </p:animEffect>
                                    <p:anim calcmode="lin" valueType="num">
                                      <p:cBhvr>
                                        <p:cTn id="15" dur="1000" fill="hold"/>
                                        <p:tgtEl>
                                          <p:spTgt spid="8194"/>
                                        </p:tgtEl>
                                        <p:attrNameLst>
                                          <p:attrName>ppt_x</p:attrName>
                                        </p:attrNameLst>
                                      </p:cBhvr>
                                      <p:tavLst>
                                        <p:tav tm="0">
                                          <p:val>
                                            <p:strVal val="#ppt_x"/>
                                          </p:val>
                                        </p:tav>
                                        <p:tav tm="100000">
                                          <p:val>
                                            <p:strVal val="#ppt_x"/>
                                          </p:val>
                                        </p:tav>
                                      </p:tavLst>
                                    </p:anim>
                                    <p:anim calcmode="lin" valueType="num">
                                      <p:cBhvr>
                                        <p:cTn id="16"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FB1743-A7C9-F55E-E94F-F7E8273DF2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7EB0BA1-F426-8913-AA23-48E010346261}"/>
              </a:ext>
            </a:extLst>
          </p:cNvPr>
          <p:cNvSpPr>
            <a:spLocks noGrp="1"/>
          </p:cNvSpPr>
          <p:nvPr>
            <p:ph type="title"/>
          </p:nvPr>
        </p:nvSpPr>
        <p:spPr/>
        <p:txBody>
          <a:bodyPr/>
          <a:lstStyle/>
          <a:p>
            <a:r>
              <a:rPr lang="nl-NL" dirty="0">
                <a:solidFill>
                  <a:schemeClr val="bg1"/>
                </a:solidFill>
              </a:rPr>
              <a:t>Agenda</a:t>
            </a:r>
          </a:p>
        </p:txBody>
      </p:sp>
      <p:sp>
        <p:nvSpPr>
          <p:cNvPr id="4" name="Tijdelijke aanduiding voor inhoud 3">
            <a:extLst>
              <a:ext uri="{FF2B5EF4-FFF2-40B4-BE49-F238E27FC236}">
                <a16:creationId xmlns:a16="http://schemas.microsoft.com/office/drawing/2014/main" id="{B6D357B8-9B03-2BCB-063A-854E4636659F}"/>
              </a:ext>
            </a:extLst>
          </p:cNvPr>
          <p:cNvSpPr>
            <a:spLocks noGrp="1"/>
          </p:cNvSpPr>
          <p:nvPr>
            <p:ph idx="1"/>
          </p:nvPr>
        </p:nvSpPr>
        <p:spPr/>
        <p:txBody>
          <a:bodyPr>
            <a:normAutofit lnSpcReduction="10000"/>
          </a:bodyPr>
          <a:lstStyle/>
          <a:p>
            <a:r>
              <a:rPr lang="nl-NL" dirty="0">
                <a:solidFill>
                  <a:schemeClr val="bg1"/>
                </a:solidFill>
              </a:rPr>
              <a:t>Basisregels</a:t>
            </a:r>
          </a:p>
          <a:p>
            <a:r>
              <a:rPr lang="nl-NL" dirty="0">
                <a:solidFill>
                  <a:schemeClr val="bg1"/>
                </a:solidFill>
              </a:rPr>
              <a:t>Wat is AI eigenlijk?</a:t>
            </a:r>
          </a:p>
          <a:p>
            <a:r>
              <a:rPr lang="nl-NL" dirty="0">
                <a:solidFill>
                  <a:schemeClr val="bg1"/>
                </a:solidFill>
              </a:rPr>
              <a:t>Fake of Echt?</a:t>
            </a:r>
          </a:p>
          <a:p>
            <a:r>
              <a:rPr lang="nl-NL" dirty="0">
                <a:solidFill>
                  <a:schemeClr val="bg1"/>
                </a:solidFill>
              </a:rPr>
              <a:t>Valkuilen</a:t>
            </a:r>
          </a:p>
          <a:p>
            <a:r>
              <a:rPr lang="nl-NL" dirty="0">
                <a:solidFill>
                  <a:schemeClr val="bg1"/>
                </a:solidFill>
              </a:rPr>
              <a:t>Plagiaat of Privacy</a:t>
            </a:r>
          </a:p>
          <a:p>
            <a:r>
              <a:rPr lang="nl-NL" dirty="0">
                <a:solidFill>
                  <a:schemeClr val="bg1"/>
                </a:solidFill>
              </a:rPr>
              <a:t>Een PRO met ROCK model</a:t>
            </a:r>
          </a:p>
          <a:p>
            <a:pPr lvl="1"/>
            <a:r>
              <a:rPr lang="nl-NL" dirty="0" err="1">
                <a:solidFill>
                  <a:schemeClr val="bg1"/>
                </a:solidFill>
              </a:rPr>
              <a:t>Prompting</a:t>
            </a:r>
            <a:endParaRPr lang="nl-NL" dirty="0">
              <a:solidFill>
                <a:schemeClr val="bg1"/>
              </a:solidFill>
            </a:endParaRPr>
          </a:p>
          <a:p>
            <a:r>
              <a:rPr lang="nl-NL" dirty="0">
                <a:solidFill>
                  <a:schemeClr val="bg1"/>
                </a:solidFill>
              </a:rPr>
              <a:t>Brainstormen</a:t>
            </a:r>
          </a:p>
          <a:p>
            <a:r>
              <a:rPr lang="nl-NL" dirty="0">
                <a:solidFill>
                  <a:schemeClr val="bg1"/>
                </a:solidFill>
              </a:rPr>
              <a:t>Wetgeving</a:t>
            </a:r>
          </a:p>
          <a:p>
            <a:r>
              <a:rPr lang="nl-NL" dirty="0">
                <a:solidFill>
                  <a:schemeClr val="bg1"/>
                </a:solidFill>
              </a:rPr>
              <a:t>Aan het werk in Sessie 2</a:t>
            </a:r>
          </a:p>
          <a:p>
            <a:endParaRPr lang="nl-NL" dirty="0">
              <a:solidFill>
                <a:schemeClr val="bg1"/>
              </a:solidFill>
            </a:endParaRPr>
          </a:p>
        </p:txBody>
      </p:sp>
      <p:pic>
        <p:nvPicPr>
          <p:cNvPr id="1026" name="Picture 2" descr="Artificial intelligence | Wookieepedia | Fandom">
            <a:extLst>
              <a:ext uri="{FF2B5EF4-FFF2-40B4-BE49-F238E27FC236}">
                <a16:creationId xmlns:a16="http://schemas.microsoft.com/office/drawing/2014/main" id="{671866BE-275C-0A40-E205-A10458CC45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1984" y="296638"/>
            <a:ext cx="4778251" cy="6561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9782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04912A-0CAD-8CC2-2536-4D3D4AD235FC}"/>
              </a:ext>
            </a:extLst>
          </p:cNvPr>
          <p:cNvSpPr>
            <a:spLocks noGrp="1"/>
          </p:cNvSpPr>
          <p:nvPr>
            <p:ph type="title"/>
          </p:nvPr>
        </p:nvSpPr>
        <p:spPr/>
        <p:txBody>
          <a:bodyPr/>
          <a:lstStyle/>
          <a:p>
            <a:r>
              <a:rPr lang="nl-NL" dirty="0">
                <a:solidFill>
                  <a:schemeClr val="bg1"/>
                </a:solidFill>
              </a:rPr>
              <a:t>Korte quiz</a:t>
            </a:r>
          </a:p>
        </p:txBody>
      </p:sp>
      <p:pic>
        <p:nvPicPr>
          <p:cNvPr id="5" name="Tijdelijke aanduiding voor inhoud 4">
            <a:extLst>
              <a:ext uri="{FF2B5EF4-FFF2-40B4-BE49-F238E27FC236}">
                <a16:creationId xmlns:a16="http://schemas.microsoft.com/office/drawing/2014/main" id="{C79FE439-BD4D-8861-3C1B-2AD190968CBC}"/>
              </a:ext>
            </a:extLst>
          </p:cNvPr>
          <p:cNvPicPr>
            <a:picLocks noGrp="1" noChangeAspect="1"/>
          </p:cNvPicPr>
          <p:nvPr>
            <p:ph idx="1"/>
          </p:nvPr>
        </p:nvPicPr>
        <p:blipFill>
          <a:blip r:embed="rId3"/>
          <a:stretch>
            <a:fillRect/>
          </a:stretch>
        </p:blipFill>
        <p:spPr>
          <a:xfrm>
            <a:off x="4547828" y="2044896"/>
            <a:ext cx="3096344" cy="3096344"/>
          </a:xfrm>
          <a:prstGeom prst="rect">
            <a:avLst/>
          </a:prstGeom>
        </p:spPr>
      </p:pic>
    </p:spTree>
    <p:extLst>
      <p:ext uri="{BB962C8B-B14F-4D97-AF65-F5344CB8AC3E}">
        <p14:creationId xmlns:p14="http://schemas.microsoft.com/office/powerpoint/2010/main" val="3391849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30FC81-4202-CC6F-C708-C0F585253F16}"/>
              </a:ext>
            </a:extLst>
          </p:cNvPr>
          <p:cNvSpPr>
            <a:spLocks noGrp="1"/>
          </p:cNvSpPr>
          <p:nvPr>
            <p:ph type="title"/>
          </p:nvPr>
        </p:nvSpPr>
        <p:spPr/>
        <p:txBody>
          <a:bodyPr/>
          <a:lstStyle/>
          <a:p>
            <a:r>
              <a:rPr lang="nl-NL" dirty="0">
                <a:solidFill>
                  <a:schemeClr val="bg1"/>
                </a:solidFill>
              </a:rPr>
              <a:t>BASISREGELS</a:t>
            </a:r>
          </a:p>
        </p:txBody>
      </p:sp>
      <p:pic>
        <p:nvPicPr>
          <p:cNvPr id="4" name="Afbeelding 3" descr="Afbeelding met tekst, schermopname, geel, Rechthoek&#10;&#10;Door AI gegenereerde inhoud is mogelijk onjuist.">
            <a:extLst>
              <a:ext uri="{FF2B5EF4-FFF2-40B4-BE49-F238E27FC236}">
                <a16:creationId xmlns:a16="http://schemas.microsoft.com/office/drawing/2014/main" id="{9FBCA546-E790-2D10-FAF8-9D8744AF409E}"/>
              </a:ext>
            </a:extLst>
          </p:cNvPr>
          <p:cNvPicPr>
            <a:picLocks noChangeAspect="1"/>
          </p:cNvPicPr>
          <p:nvPr/>
        </p:nvPicPr>
        <p:blipFill>
          <a:blip r:embed="rId3"/>
          <a:stretch>
            <a:fillRect/>
          </a:stretch>
        </p:blipFill>
        <p:spPr>
          <a:xfrm>
            <a:off x="2490227" y="1323339"/>
            <a:ext cx="7211545" cy="537821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66016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81CDCF-E865-53AA-0794-4C25529D9DAC}"/>
              </a:ext>
            </a:extLst>
          </p:cNvPr>
          <p:cNvSpPr>
            <a:spLocks noGrp="1"/>
          </p:cNvSpPr>
          <p:nvPr>
            <p:ph type="title"/>
          </p:nvPr>
        </p:nvSpPr>
        <p:spPr/>
        <p:txBody>
          <a:bodyPr/>
          <a:lstStyle/>
          <a:p>
            <a:r>
              <a:rPr lang="nl-NL" dirty="0">
                <a:solidFill>
                  <a:schemeClr val="bg1"/>
                </a:solidFill>
              </a:rPr>
              <a:t>Wat is AI eigenlijk?</a:t>
            </a:r>
          </a:p>
        </p:txBody>
      </p:sp>
      <p:pic>
        <p:nvPicPr>
          <p:cNvPr id="2058" name="Picture 10" descr="B1 Battle Droids Reimagined Part 2 - Generated using Midjourney AI Which  picture is your favorite? #starwarsaiart #midjourney #midjourneyart  #midjourneyai #starwars #starwarsart #conceptart #starwarsfanart  #starwarsedit #midjourneyartwork #aiart ...">
            <a:extLst>
              <a:ext uri="{FF2B5EF4-FFF2-40B4-BE49-F238E27FC236}">
                <a16:creationId xmlns:a16="http://schemas.microsoft.com/office/drawing/2014/main" id="{317C137E-70C9-A662-AEF1-837B8DD9D7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2344" y="454172"/>
            <a:ext cx="2677027" cy="2677027"/>
          </a:xfrm>
          <a:prstGeom prst="rect">
            <a:avLst/>
          </a:prstGeom>
          <a:noFill/>
          <a:extLst>
            <a:ext uri="{909E8E84-426E-40DD-AFC4-6F175D3DCCD1}">
              <a14:hiddenFill xmlns:a14="http://schemas.microsoft.com/office/drawing/2010/main">
                <a:solidFill>
                  <a:srgbClr val="FFFFFF"/>
                </a:solidFill>
              </a14:hiddenFill>
            </a:ext>
          </a:extLst>
        </p:spPr>
      </p:pic>
      <p:sp>
        <p:nvSpPr>
          <p:cNvPr id="11" name="Tijdelijke aanduiding voor inhoud 10">
            <a:extLst>
              <a:ext uri="{FF2B5EF4-FFF2-40B4-BE49-F238E27FC236}">
                <a16:creationId xmlns:a16="http://schemas.microsoft.com/office/drawing/2014/main" id="{453630B0-F8F6-C31A-9EF8-649504B014E2}"/>
              </a:ext>
            </a:extLst>
          </p:cNvPr>
          <p:cNvSpPr>
            <a:spLocks noGrp="1"/>
          </p:cNvSpPr>
          <p:nvPr>
            <p:ph idx="1"/>
          </p:nvPr>
        </p:nvSpPr>
        <p:spPr>
          <a:xfrm>
            <a:off x="612647" y="2708920"/>
            <a:ext cx="10653579" cy="3600440"/>
          </a:xfrm>
        </p:spPr>
        <p:txBody>
          <a:bodyPr/>
          <a:lstStyle/>
          <a:p>
            <a:pPr marL="0" indent="0">
              <a:buNone/>
            </a:pPr>
            <a:r>
              <a:rPr lang="nl-NL" dirty="0">
                <a:solidFill>
                  <a:schemeClr val="bg1"/>
                </a:solidFill>
              </a:rPr>
              <a:t>Een goede, beknopte definitie van </a:t>
            </a:r>
            <a:r>
              <a:rPr lang="nl-NL" b="1" dirty="0">
                <a:solidFill>
                  <a:schemeClr val="bg1"/>
                </a:solidFill>
              </a:rPr>
              <a:t>AI (kunstmatige intelligentie)</a:t>
            </a:r>
            <a:r>
              <a:rPr lang="nl-NL" dirty="0">
                <a:solidFill>
                  <a:schemeClr val="bg1"/>
                </a:solidFill>
              </a:rPr>
              <a:t> is:</a:t>
            </a:r>
          </a:p>
          <a:p>
            <a:pPr marL="0" indent="0">
              <a:buNone/>
            </a:pPr>
            <a:endParaRPr lang="nl-NL" dirty="0">
              <a:solidFill>
                <a:schemeClr val="bg1"/>
              </a:solidFill>
            </a:endParaRPr>
          </a:p>
          <a:p>
            <a:r>
              <a:rPr lang="nl-NL" b="1" dirty="0">
                <a:solidFill>
                  <a:schemeClr val="bg1"/>
                </a:solidFill>
              </a:rPr>
              <a:t>"AI (kunstmatige intelligentie) is het vermogen van computersystemen om taken uit te voeren die normaal menselijke intelligentie vereisen, zoals leren, redeneren, problemen oplossen, taal begrijpen en beslissingen nemen.“</a:t>
            </a:r>
          </a:p>
          <a:p>
            <a:pPr marL="0" indent="0">
              <a:buNone/>
            </a:pPr>
            <a:endParaRPr lang="nl-NL" b="1" dirty="0">
              <a:solidFill>
                <a:schemeClr val="bg1"/>
              </a:solidFill>
            </a:endParaRPr>
          </a:p>
          <a:p>
            <a:endParaRPr lang="nl-NL" dirty="0">
              <a:solidFill>
                <a:schemeClr val="bg1"/>
              </a:solidFill>
            </a:endParaRPr>
          </a:p>
        </p:txBody>
      </p:sp>
    </p:spTree>
    <p:extLst>
      <p:ext uri="{BB962C8B-B14F-4D97-AF65-F5344CB8AC3E}">
        <p14:creationId xmlns:p14="http://schemas.microsoft.com/office/powerpoint/2010/main" val="1045274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08F70E-0640-242E-F2A4-94DA914A1B90}"/>
              </a:ext>
            </a:extLst>
          </p:cNvPr>
          <p:cNvSpPr>
            <a:spLocks noGrp="1"/>
          </p:cNvSpPr>
          <p:nvPr>
            <p:ph type="title"/>
          </p:nvPr>
        </p:nvSpPr>
        <p:spPr/>
        <p:txBody>
          <a:bodyPr/>
          <a:lstStyle/>
          <a:p>
            <a:r>
              <a:rPr lang="nl-NL" dirty="0">
                <a:solidFill>
                  <a:schemeClr val="bg1"/>
                </a:solidFill>
              </a:rPr>
              <a:t>Wat zegt GPT over zichzelf?</a:t>
            </a:r>
          </a:p>
        </p:txBody>
      </p:sp>
      <p:sp>
        <p:nvSpPr>
          <p:cNvPr id="4" name="Tijdelijke aanduiding voor inhoud 2">
            <a:extLst>
              <a:ext uri="{FF2B5EF4-FFF2-40B4-BE49-F238E27FC236}">
                <a16:creationId xmlns:a16="http://schemas.microsoft.com/office/drawing/2014/main" id="{CC985E46-7B2A-3CFD-A5B0-C14FE298099E}"/>
              </a:ext>
            </a:extLst>
          </p:cNvPr>
          <p:cNvSpPr>
            <a:spLocks noGrp="1"/>
          </p:cNvSpPr>
          <p:nvPr>
            <p:ph idx="1"/>
          </p:nvPr>
        </p:nvSpPr>
        <p:spPr>
          <a:xfrm>
            <a:off x="612775" y="1716088"/>
            <a:ext cx="10653713" cy="4592637"/>
          </a:xfrm>
        </p:spPr>
        <p:txBody>
          <a:bodyPr>
            <a:normAutofit fontScale="92500"/>
          </a:bodyPr>
          <a:lstStyle/>
          <a:p>
            <a:r>
              <a:rPr lang="nl-NL" b="1" dirty="0">
                <a:solidFill>
                  <a:schemeClr val="bg1"/>
                </a:solidFill>
              </a:rPr>
              <a:t>Wat zegt GPT-AI eigenlijk over zichzelf?</a:t>
            </a:r>
          </a:p>
          <a:p>
            <a:pPr lvl="1"/>
            <a:r>
              <a:rPr lang="nl-NL" dirty="0">
                <a:solidFill>
                  <a:schemeClr val="bg1"/>
                </a:solidFill>
              </a:rPr>
              <a:t>"Ik ben een AI-taalmodel, ontwikkeld door </a:t>
            </a:r>
            <a:r>
              <a:rPr lang="nl-NL" dirty="0" err="1">
                <a:solidFill>
                  <a:schemeClr val="bg1"/>
                </a:solidFill>
              </a:rPr>
              <a:t>OpenAI</a:t>
            </a:r>
            <a:r>
              <a:rPr lang="nl-NL" dirty="0">
                <a:solidFill>
                  <a:schemeClr val="bg1"/>
                </a:solidFill>
              </a:rPr>
              <a:t>, gebaseerd op de GPT-4-architectuur. Mijn taak is om </a:t>
            </a:r>
            <a:r>
              <a:rPr lang="nl-NL" b="1" dirty="0">
                <a:solidFill>
                  <a:schemeClr val="bg1"/>
                </a:solidFill>
              </a:rPr>
              <a:t>tekst te begrijpen </a:t>
            </a:r>
            <a:r>
              <a:rPr lang="nl-NL" dirty="0">
                <a:solidFill>
                  <a:schemeClr val="bg1"/>
                </a:solidFill>
              </a:rPr>
              <a:t>en te </a:t>
            </a:r>
            <a:r>
              <a:rPr lang="nl-NL" b="1" dirty="0">
                <a:solidFill>
                  <a:schemeClr val="bg1"/>
                </a:solidFill>
              </a:rPr>
              <a:t>genereren</a:t>
            </a:r>
            <a:r>
              <a:rPr lang="nl-NL" dirty="0">
                <a:solidFill>
                  <a:schemeClr val="bg1"/>
                </a:solidFill>
              </a:rPr>
              <a:t>, zodat ik </a:t>
            </a:r>
            <a:r>
              <a:rPr lang="nl-NL" b="1" dirty="0">
                <a:solidFill>
                  <a:schemeClr val="bg1"/>
                </a:solidFill>
              </a:rPr>
              <a:t>vragen kan beantwoorden</a:t>
            </a:r>
            <a:r>
              <a:rPr lang="nl-NL" dirty="0">
                <a:solidFill>
                  <a:schemeClr val="bg1"/>
                </a:solidFill>
              </a:rPr>
              <a:t>, teksten kan </a:t>
            </a:r>
            <a:r>
              <a:rPr lang="nl-NL" b="1" dirty="0">
                <a:solidFill>
                  <a:schemeClr val="bg1"/>
                </a:solidFill>
              </a:rPr>
              <a:t>schrijven</a:t>
            </a:r>
            <a:r>
              <a:rPr lang="nl-NL" dirty="0">
                <a:solidFill>
                  <a:schemeClr val="bg1"/>
                </a:solidFill>
              </a:rPr>
              <a:t> of </a:t>
            </a:r>
            <a:r>
              <a:rPr lang="nl-NL" b="1" dirty="0">
                <a:solidFill>
                  <a:schemeClr val="bg1"/>
                </a:solidFill>
              </a:rPr>
              <a:t>verbeteren</a:t>
            </a:r>
            <a:r>
              <a:rPr lang="nl-NL" dirty="0">
                <a:solidFill>
                  <a:schemeClr val="bg1"/>
                </a:solidFill>
              </a:rPr>
              <a:t>, </a:t>
            </a:r>
            <a:r>
              <a:rPr lang="nl-NL" b="1" dirty="0">
                <a:solidFill>
                  <a:schemeClr val="bg1"/>
                </a:solidFill>
              </a:rPr>
              <a:t>uitleg</a:t>
            </a:r>
            <a:r>
              <a:rPr lang="nl-NL" dirty="0">
                <a:solidFill>
                  <a:schemeClr val="bg1"/>
                </a:solidFill>
              </a:rPr>
              <a:t> kan geven en </a:t>
            </a:r>
            <a:r>
              <a:rPr lang="nl-NL" b="1" dirty="0">
                <a:solidFill>
                  <a:schemeClr val="bg1"/>
                </a:solidFill>
              </a:rPr>
              <a:t>gesprekken</a:t>
            </a:r>
            <a:r>
              <a:rPr lang="nl-NL" dirty="0">
                <a:solidFill>
                  <a:schemeClr val="bg1"/>
                </a:solidFill>
              </a:rPr>
              <a:t> kan </a:t>
            </a:r>
            <a:r>
              <a:rPr lang="nl-NL" b="1" dirty="0">
                <a:solidFill>
                  <a:schemeClr val="bg1"/>
                </a:solidFill>
              </a:rPr>
              <a:t>voeren</a:t>
            </a:r>
            <a:r>
              <a:rPr lang="nl-NL" dirty="0">
                <a:solidFill>
                  <a:schemeClr val="bg1"/>
                </a:solidFill>
              </a:rPr>
              <a:t> over allerlei onderwerpen.“</a:t>
            </a:r>
          </a:p>
          <a:p>
            <a:r>
              <a:rPr lang="nl-NL" dirty="0">
                <a:solidFill>
                  <a:schemeClr val="bg1"/>
                </a:solidFill>
              </a:rPr>
              <a:t>Wat betekent dit dan concreet?</a:t>
            </a:r>
          </a:p>
          <a:p>
            <a:pPr lvl="1"/>
            <a:r>
              <a:rPr lang="nl-NL" dirty="0">
                <a:solidFill>
                  <a:schemeClr val="bg1"/>
                </a:solidFill>
              </a:rPr>
              <a:t>Ik </a:t>
            </a:r>
            <a:r>
              <a:rPr lang="nl-NL" b="1" dirty="0">
                <a:solidFill>
                  <a:schemeClr val="bg1"/>
                </a:solidFill>
              </a:rPr>
              <a:t>begrijp en verwerk taal</a:t>
            </a:r>
            <a:r>
              <a:rPr lang="nl-NL" dirty="0">
                <a:solidFill>
                  <a:schemeClr val="bg1"/>
                </a:solidFill>
              </a:rPr>
              <a:t>, maar heb </a:t>
            </a:r>
            <a:r>
              <a:rPr lang="nl-NL" sz="2400" b="1" u="sng" dirty="0">
                <a:solidFill>
                  <a:schemeClr val="bg1"/>
                </a:solidFill>
              </a:rPr>
              <a:t>geen</a:t>
            </a:r>
            <a:r>
              <a:rPr lang="nl-NL" dirty="0">
                <a:solidFill>
                  <a:schemeClr val="bg1"/>
                </a:solidFill>
              </a:rPr>
              <a:t> bewustzijn of gevoelens.</a:t>
            </a:r>
          </a:p>
          <a:p>
            <a:pPr lvl="1"/>
            <a:r>
              <a:rPr lang="nl-NL" dirty="0">
                <a:solidFill>
                  <a:schemeClr val="bg1"/>
                </a:solidFill>
              </a:rPr>
              <a:t>Ik geef </a:t>
            </a:r>
            <a:r>
              <a:rPr lang="nl-NL" b="1" dirty="0">
                <a:solidFill>
                  <a:schemeClr val="bg1"/>
                </a:solidFill>
              </a:rPr>
              <a:t>informatie, advies, creatieve hulp</a:t>
            </a:r>
            <a:r>
              <a:rPr lang="nl-NL" dirty="0">
                <a:solidFill>
                  <a:schemeClr val="bg1"/>
                </a:solidFill>
              </a:rPr>
              <a:t>, of help met </a:t>
            </a:r>
            <a:r>
              <a:rPr lang="nl-NL" b="1" dirty="0">
                <a:solidFill>
                  <a:schemeClr val="bg1"/>
                </a:solidFill>
              </a:rPr>
              <a:t>denken, schrijven of programmeren</a:t>
            </a:r>
            <a:r>
              <a:rPr lang="nl-NL" dirty="0">
                <a:solidFill>
                  <a:schemeClr val="bg1"/>
                </a:solidFill>
              </a:rPr>
              <a:t>.</a:t>
            </a:r>
          </a:p>
          <a:p>
            <a:pPr lvl="1"/>
            <a:r>
              <a:rPr lang="nl-NL" dirty="0">
                <a:solidFill>
                  <a:schemeClr val="bg1"/>
                </a:solidFill>
              </a:rPr>
              <a:t>Ik leer niet van gesprekken en </a:t>
            </a:r>
            <a:r>
              <a:rPr lang="nl-NL" sz="2000" b="1" u="sng" dirty="0">
                <a:solidFill>
                  <a:schemeClr val="bg1"/>
                </a:solidFill>
              </a:rPr>
              <a:t>onthoud niks </a:t>
            </a:r>
            <a:r>
              <a:rPr lang="nl-NL" dirty="0">
                <a:solidFill>
                  <a:schemeClr val="bg1"/>
                </a:solidFill>
              </a:rPr>
              <a:t>persoonlijks, tenzij jij dat expliciet toestaat (en dat zie je altijd in je instellingen).</a:t>
            </a:r>
          </a:p>
          <a:p>
            <a:pPr lvl="1"/>
            <a:r>
              <a:rPr lang="nl-NL" b="1" dirty="0">
                <a:solidFill>
                  <a:schemeClr val="bg1"/>
                </a:solidFill>
              </a:rPr>
              <a:t>juni 2024</a:t>
            </a:r>
            <a:r>
              <a:rPr lang="nl-NL" dirty="0">
                <a:solidFill>
                  <a:schemeClr val="bg1"/>
                </a:solidFill>
              </a:rPr>
              <a:t>. Ik heb </a:t>
            </a:r>
            <a:r>
              <a:rPr lang="nl-NL" sz="2000" b="1" u="sng" dirty="0">
                <a:solidFill>
                  <a:schemeClr val="bg1"/>
                </a:solidFill>
              </a:rPr>
              <a:t>geen toegang </a:t>
            </a:r>
            <a:r>
              <a:rPr lang="nl-NL" dirty="0">
                <a:solidFill>
                  <a:schemeClr val="bg1"/>
                </a:solidFill>
              </a:rPr>
              <a:t>tot internet, tenzij je dat zelf aanzet via de web-</a:t>
            </a:r>
            <a:r>
              <a:rPr lang="nl-NL" dirty="0" err="1">
                <a:solidFill>
                  <a:schemeClr val="bg1"/>
                </a:solidFill>
              </a:rPr>
              <a:t>browsing</a:t>
            </a:r>
            <a:r>
              <a:rPr lang="nl-NL" dirty="0">
                <a:solidFill>
                  <a:schemeClr val="bg1"/>
                </a:solidFill>
              </a:rPr>
              <a:t> functie.</a:t>
            </a:r>
          </a:p>
          <a:p>
            <a:r>
              <a:rPr lang="nl-NL" dirty="0">
                <a:solidFill>
                  <a:schemeClr val="bg1"/>
                </a:solidFill>
              </a:rPr>
              <a:t>Denk aan termen zoals: token </a:t>
            </a:r>
            <a:r>
              <a:rPr lang="nl-NL" dirty="0" err="1">
                <a:solidFill>
                  <a:schemeClr val="bg1"/>
                </a:solidFill>
              </a:rPr>
              <a:t>prediction</a:t>
            </a:r>
            <a:r>
              <a:rPr lang="nl-NL" dirty="0">
                <a:solidFill>
                  <a:schemeClr val="bg1"/>
                </a:solidFill>
              </a:rPr>
              <a:t>, attention </a:t>
            </a:r>
            <a:r>
              <a:rPr lang="nl-NL" dirty="0" err="1">
                <a:solidFill>
                  <a:schemeClr val="bg1"/>
                </a:solidFill>
              </a:rPr>
              <a:t>mechnisms</a:t>
            </a:r>
            <a:r>
              <a:rPr lang="nl-NL" dirty="0">
                <a:solidFill>
                  <a:schemeClr val="bg1"/>
                </a:solidFill>
              </a:rPr>
              <a:t>, fine-</a:t>
            </a:r>
            <a:r>
              <a:rPr lang="nl-NL" dirty="0" err="1">
                <a:solidFill>
                  <a:schemeClr val="bg1"/>
                </a:solidFill>
              </a:rPr>
              <a:t>tuning</a:t>
            </a:r>
            <a:r>
              <a:rPr lang="nl-NL" dirty="0">
                <a:solidFill>
                  <a:schemeClr val="bg1"/>
                </a:solidFill>
              </a:rPr>
              <a:t>, RLHF </a:t>
            </a:r>
            <a:r>
              <a:rPr lang="nl-NL" dirty="0" err="1">
                <a:solidFill>
                  <a:schemeClr val="bg1"/>
                </a:solidFill>
              </a:rPr>
              <a:t>enz</a:t>
            </a:r>
            <a:r>
              <a:rPr lang="nl-NL" dirty="0">
                <a:solidFill>
                  <a:schemeClr val="bg1"/>
                </a:solidFill>
              </a:rPr>
              <a:t>…</a:t>
            </a:r>
          </a:p>
        </p:txBody>
      </p:sp>
      <p:pic>
        <p:nvPicPr>
          <p:cNvPr id="4098" name="Picture 2" descr="Opinie | De overheid moet zich voorbereiden op AI die superintelligent is -  NRC">
            <a:extLst>
              <a:ext uri="{FF2B5EF4-FFF2-40B4-BE49-F238E27FC236}">
                <a16:creationId xmlns:a16="http://schemas.microsoft.com/office/drawing/2014/main" id="{DBCB14E1-A5DF-09BE-4373-5CCFBF23D2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9816" y="1450532"/>
            <a:ext cx="7659018" cy="5109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031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088E2D-BC9B-28BE-4B8E-7DE4CEFE5145}"/>
              </a:ext>
            </a:extLst>
          </p:cNvPr>
          <p:cNvSpPr>
            <a:spLocks noGrp="1"/>
          </p:cNvSpPr>
          <p:nvPr>
            <p:ph type="title"/>
          </p:nvPr>
        </p:nvSpPr>
        <p:spPr/>
        <p:txBody>
          <a:bodyPr/>
          <a:lstStyle/>
          <a:p>
            <a:r>
              <a:rPr lang="nl-NL" dirty="0">
                <a:solidFill>
                  <a:schemeClr val="bg1"/>
                </a:solidFill>
              </a:rPr>
              <a:t>Welke vormen van AI zijn er eigenlijk?</a:t>
            </a:r>
          </a:p>
        </p:txBody>
      </p:sp>
      <p:sp>
        <p:nvSpPr>
          <p:cNvPr id="3" name="Tijdelijke aanduiding voor inhoud 2">
            <a:extLst>
              <a:ext uri="{FF2B5EF4-FFF2-40B4-BE49-F238E27FC236}">
                <a16:creationId xmlns:a16="http://schemas.microsoft.com/office/drawing/2014/main" id="{ECD65A60-BD41-FA47-BA5F-27D638A7E273}"/>
              </a:ext>
            </a:extLst>
          </p:cNvPr>
          <p:cNvSpPr>
            <a:spLocks noGrp="1"/>
          </p:cNvSpPr>
          <p:nvPr>
            <p:ph idx="1"/>
          </p:nvPr>
        </p:nvSpPr>
        <p:spPr/>
        <p:txBody>
          <a:bodyPr numCol="2">
            <a:normAutofit/>
          </a:bodyPr>
          <a:lstStyle/>
          <a:p>
            <a:r>
              <a:rPr lang="nl-NL" dirty="0">
                <a:solidFill>
                  <a:schemeClr val="bg1"/>
                </a:solidFill>
              </a:rPr>
              <a:t>Op basis van </a:t>
            </a:r>
            <a:r>
              <a:rPr lang="nl-NL" b="1" dirty="0">
                <a:solidFill>
                  <a:schemeClr val="bg1"/>
                </a:solidFill>
              </a:rPr>
              <a:t>intelligentieniveau</a:t>
            </a:r>
            <a:r>
              <a:rPr lang="nl-NL" dirty="0">
                <a:solidFill>
                  <a:schemeClr val="bg1"/>
                </a:solidFill>
              </a:rPr>
              <a:t>:</a:t>
            </a:r>
          </a:p>
          <a:p>
            <a:pPr lvl="1"/>
            <a:r>
              <a:rPr lang="nl-NL" dirty="0" err="1">
                <a:solidFill>
                  <a:schemeClr val="bg1"/>
                </a:solidFill>
              </a:rPr>
              <a:t>Narrow</a:t>
            </a:r>
            <a:r>
              <a:rPr lang="nl-NL" dirty="0">
                <a:solidFill>
                  <a:schemeClr val="bg1"/>
                </a:solidFill>
              </a:rPr>
              <a:t> AI (zwak)</a:t>
            </a:r>
          </a:p>
          <a:p>
            <a:pPr lvl="1"/>
            <a:r>
              <a:rPr lang="nl-NL" dirty="0">
                <a:solidFill>
                  <a:schemeClr val="bg1"/>
                </a:solidFill>
              </a:rPr>
              <a:t>General AI (sterk)</a:t>
            </a:r>
          </a:p>
          <a:p>
            <a:pPr lvl="1"/>
            <a:r>
              <a:rPr lang="nl-NL" dirty="0">
                <a:solidFill>
                  <a:schemeClr val="bg1"/>
                </a:solidFill>
              </a:rPr>
              <a:t>Superintelligence (bovenmenselijk)</a:t>
            </a:r>
          </a:p>
          <a:p>
            <a:r>
              <a:rPr lang="nl-NL" dirty="0">
                <a:solidFill>
                  <a:schemeClr val="bg1"/>
                </a:solidFill>
              </a:rPr>
              <a:t>Op basis van </a:t>
            </a:r>
            <a:r>
              <a:rPr lang="nl-NL" b="1" dirty="0">
                <a:solidFill>
                  <a:schemeClr val="bg1"/>
                </a:solidFill>
              </a:rPr>
              <a:t>functionaliteit</a:t>
            </a:r>
            <a:r>
              <a:rPr lang="nl-NL" dirty="0">
                <a:solidFill>
                  <a:schemeClr val="bg1"/>
                </a:solidFill>
              </a:rPr>
              <a:t>:</a:t>
            </a:r>
          </a:p>
          <a:p>
            <a:pPr lvl="1"/>
            <a:r>
              <a:rPr lang="nl-NL" dirty="0">
                <a:solidFill>
                  <a:schemeClr val="bg1"/>
                </a:solidFill>
              </a:rPr>
              <a:t>Reactieve machines</a:t>
            </a:r>
          </a:p>
          <a:p>
            <a:pPr lvl="1"/>
            <a:r>
              <a:rPr lang="nl-NL" dirty="0">
                <a:solidFill>
                  <a:schemeClr val="bg1"/>
                </a:solidFill>
              </a:rPr>
              <a:t>Limited memory</a:t>
            </a:r>
          </a:p>
          <a:p>
            <a:pPr lvl="1"/>
            <a:r>
              <a:rPr lang="nl-NL" dirty="0" err="1">
                <a:solidFill>
                  <a:schemeClr val="bg1"/>
                </a:solidFill>
              </a:rPr>
              <a:t>Theory</a:t>
            </a:r>
            <a:r>
              <a:rPr lang="nl-NL" dirty="0">
                <a:solidFill>
                  <a:schemeClr val="bg1"/>
                </a:solidFill>
              </a:rPr>
              <a:t> of Mind</a:t>
            </a:r>
          </a:p>
          <a:p>
            <a:pPr lvl="1"/>
            <a:r>
              <a:rPr lang="nl-NL" dirty="0" err="1">
                <a:solidFill>
                  <a:schemeClr val="bg1"/>
                </a:solidFill>
              </a:rPr>
              <a:t>Self-aware</a:t>
            </a:r>
            <a:r>
              <a:rPr lang="nl-NL" dirty="0">
                <a:solidFill>
                  <a:schemeClr val="bg1"/>
                </a:solidFill>
              </a:rPr>
              <a:t> AI</a:t>
            </a:r>
          </a:p>
          <a:p>
            <a:pPr lvl="1"/>
            <a:endParaRPr lang="nl-NL" dirty="0">
              <a:solidFill>
                <a:schemeClr val="bg1"/>
              </a:solidFill>
            </a:endParaRPr>
          </a:p>
          <a:p>
            <a:pPr lvl="1"/>
            <a:endParaRPr lang="nl-NL" dirty="0">
              <a:solidFill>
                <a:schemeClr val="bg1"/>
              </a:solidFill>
            </a:endParaRPr>
          </a:p>
          <a:p>
            <a:r>
              <a:rPr lang="nl-NL" dirty="0">
                <a:solidFill>
                  <a:schemeClr val="bg1"/>
                </a:solidFill>
              </a:rPr>
              <a:t>Op basis van </a:t>
            </a:r>
            <a:r>
              <a:rPr lang="nl-NL" b="1" dirty="0">
                <a:solidFill>
                  <a:schemeClr val="bg1"/>
                </a:solidFill>
              </a:rPr>
              <a:t>technieken/ methodes</a:t>
            </a:r>
            <a:r>
              <a:rPr lang="nl-NL" dirty="0">
                <a:solidFill>
                  <a:schemeClr val="bg1"/>
                </a:solidFill>
              </a:rPr>
              <a:t>:</a:t>
            </a:r>
          </a:p>
          <a:p>
            <a:pPr lvl="1"/>
            <a:r>
              <a:rPr lang="nl-NL" dirty="0">
                <a:solidFill>
                  <a:schemeClr val="bg1"/>
                </a:solidFill>
              </a:rPr>
              <a:t>Machine </a:t>
            </a:r>
            <a:r>
              <a:rPr lang="nl-NL" dirty="0" err="1">
                <a:solidFill>
                  <a:schemeClr val="bg1"/>
                </a:solidFill>
              </a:rPr>
              <a:t>learning</a:t>
            </a:r>
            <a:endParaRPr lang="nl-NL" dirty="0">
              <a:solidFill>
                <a:schemeClr val="bg1"/>
              </a:solidFill>
            </a:endParaRPr>
          </a:p>
          <a:p>
            <a:pPr lvl="1"/>
            <a:r>
              <a:rPr lang="nl-NL" dirty="0">
                <a:solidFill>
                  <a:schemeClr val="bg1"/>
                </a:solidFill>
              </a:rPr>
              <a:t>Deep </a:t>
            </a:r>
            <a:r>
              <a:rPr lang="nl-NL" dirty="0" err="1">
                <a:solidFill>
                  <a:schemeClr val="bg1"/>
                </a:solidFill>
              </a:rPr>
              <a:t>learning</a:t>
            </a:r>
            <a:endParaRPr lang="nl-NL" dirty="0">
              <a:solidFill>
                <a:schemeClr val="bg1"/>
              </a:solidFill>
            </a:endParaRPr>
          </a:p>
          <a:p>
            <a:pPr lvl="1"/>
            <a:r>
              <a:rPr lang="nl-NL" dirty="0">
                <a:solidFill>
                  <a:schemeClr val="bg1"/>
                </a:solidFill>
              </a:rPr>
              <a:t>Natural Language Processing (NLP)</a:t>
            </a:r>
          </a:p>
          <a:p>
            <a:pPr lvl="1"/>
            <a:r>
              <a:rPr lang="nl-NL" dirty="0">
                <a:solidFill>
                  <a:schemeClr val="bg1"/>
                </a:solidFill>
              </a:rPr>
              <a:t>Super </a:t>
            </a:r>
            <a:r>
              <a:rPr lang="nl-NL" dirty="0" err="1">
                <a:solidFill>
                  <a:schemeClr val="bg1"/>
                </a:solidFill>
              </a:rPr>
              <a:t>Vision</a:t>
            </a:r>
            <a:endParaRPr lang="nl-NL" dirty="0">
              <a:solidFill>
                <a:schemeClr val="bg1"/>
              </a:solidFill>
            </a:endParaRPr>
          </a:p>
          <a:p>
            <a:pPr lvl="1"/>
            <a:r>
              <a:rPr lang="nl-NL" dirty="0">
                <a:solidFill>
                  <a:schemeClr val="bg1"/>
                </a:solidFill>
              </a:rPr>
              <a:t>Expert Systems</a:t>
            </a:r>
          </a:p>
          <a:p>
            <a:pPr lvl="1"/>
            <a:r>
              <a:rPr lang="nl-NL" dirty="0" err="1">
                <a:solidFill>
                  <a:schemeClr val="bg1"/>
                </a:solidFill>
              </a:rPr>
              <a:t>Reinforcement</a:t>
            </a:r>
            <a:r>
              <a:rPr lang="nl-NL" dirty="0">
                <a:solidFill>
                  <a:schemeClr val="bg1"/>
                </a:solidFill>
              </a:rPr>
              <a:t> Learning</a:t>
            </a:r>
          </a:p>
          <a:p>
            <a:pPr lvl="1"/>
            <a:r>
              <a:rPr lang="nl-NL" dirty="0" err="1">
                <a:solidFill>
                  <a:schemeClr val="bg1"/>
                </a:solidFill>
              </a:rPr>
              <a:t>Generative</a:t>
            </a:r>
            <a:r>
              <a:rPr lang="nl-NL" dirty="0">
                <a:solidFill>
                  <a:schemeClr val="bg1"/>
                </a:solidFill>
              </a:rPr>
              <a:t> AI</a:t>
            </a:r>
          </a:p>
        </p:txBody>
      </p:sp>
      <p:pic>
        <p:nvPicPr>
          <p:cNvPr id="3074" name="Picture 2" descr="Google making it possible to securely stop AI robots from causing harm">
            <a:extLst>
              <a:ext uri="{FF2B5EF4-FFF2-40B4-BE49-F238E27FC236}">
                <a16:creationId xmlns:a16="http://schemas.microsoft.com/office/drawing/2014/main" id="{2C6105DD-7BC6-8696-65EE-98485E5507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0296" y="4803330"/>
            <a:ext cx="3279687" cy="1844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233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55023D-607B-54ED-69B0-D48506E0E540}"/>
              </a:ext>
            </a:extLst>
          </p:cNvPr>
          <p:cNvSpPr>
            <a:spLocks noGrp="1"/>
          </p:cNvSpPr>
          <p:nvPr>
            <p:ph type="title"/>
          </p:nvPr>
        </p:nvSpPr>
        <p:spPr/>
        <p:txBody>
          <a:bodyPr/>
          <a:lstStyle/>
          <a:p>
            <a:r>
              <a:rPr lang="nl-NL" dirty="0">
                <a:solidFill>
                  <a:schemeClr val="bg1"/>
                </a:solidFill>
              </a:rPr>
              <a:t>Wat houdt dit nu in?</a:t>
            </a:r>
          </a:p>
        </p:txBody>
      </p:sp>
      <p:sp>
        <p:nvSpPr>
          <p:cNvPr id="3" name="Tijdelijke aanduiding voor inhoud 2">
            <a:extLst>
              <a:ext uri="{FF2B5EF4-FFF2-40B4-BE49-F238E27FC236}">
                <a16:creationId xmlns:a16="http://schemas.microsoft.com/office/drawing/2014/main" id="{0FF28546-1875-D5B2-D501-514D2F7B90C7}"/>
              </a:ext>
            </a:extLst>
          </p:cNvPr>
          <p:cNvSpPr>
            <a:spLocks noGrp="1"/>
          </p:cNvSpPr>
          <p:nvPr>
            <p:ph idx="1"/>
          </p:nvPr>
        </p:nvSpPr>
        <p:spPr/>
        <p:txBody>
          <a:bodyPr/>
          <a:lstStyle/>
          <a:p>
            <a:r>
              <a:rPr lang="nl-NL" dirty="0" err="1">
                <a:solidFill>
                  <a:schemeClr val="bg1"/>
                </a:solidFill>
              </a:rPr>
              <a:t>Artificiele</a:t>
            </a:r>
            <a:r>
              <a:rPr lang="nl-NL" dirty="0">
                <a:solidFill>
                  <a:schemeClr val="bg1"/>
                </a:solidFill>
              </a:rPr>
              <a:t> intelligentie betekent in dat je een computer slimme dingen kan laten uitvoeren, zoals:</a:t>
            </a:r>
          </a:p>
          <a:p>
            <a:pPr lvl="1"/>
            <a:r>
              <a:rPr lang="nl-NL" dirty="0">
                <a:solidFill>
                  <a:schemeClr val="bg1"/>
                </a:solidFill>
              </a:rPr>
              <a:t>Patronen herkennen</a:t>
            </a:r>
          </a:p>
          <a:p>
            <a:pPr lvl="1"/>
            <a:r>
              <a:rPr lang="nl-NL" dirty="0">
                <a:solidFill>
                  <a:schemeClr val="bg1"/>
                </a:solidFill>
              </a:rPr>
              <a:t>Beslissingen nemen</a:t>
            </a:r>
          </a:p>
          <a:p>
            <a:pPr lvl="1"/>
            <a:r>
              <a:rPr lang="nl-NL" dirty="0">
                <a:solidFill>
                  <a:schemeClr val="bg1"/>
                </a:solidFill>
              </a:rPr>
              <a:t>Voorspellen wat logisch is</a:t>
            </a:r>
          </a:p>
          <a:p>
            <a:endParaRPr lang="nl-NL" dirty="0">
              <a:solidFill>
                <a:schemeClr val="bg1"/>
              </a:solidFill>
            </a:endParaRPr>
          </a:p>
          <a:p>
            <a:pPr marL="0" indent="0">
              <a:buNone/>
            </a:pPr>
            <a:r>
              <a:rPr lang="nl-NL" dirty="0">
                <a:solidFill>
                  <a:schemeClr val="bg1"/>
                </a:solidFill>
              </a:rPr>
              <a:t>AI leert door onze data te analyseren. Tekst, afbeeldingen, video’s</a:t>
            </a:r>
          </a:p>
        </p:txBody>
      </p:sp>
      <p:pic>
        <p:nvPicPr>
          <p:cNvPr id="4" name="Camera 3">
            <a:extLst>
              <a:ext uri="{FF2B5EF4-FFF2-40B4-BE49-F238E27FC236}">
                <a16:creationId xmlns:a16="http://schemas.microsoft.com/office/drawing/2014/main" id="{C36183BB-1E6E-89F8-ECDD-7D82C9A564B7}"/>
              </a:ext>
            </a:extLst>
          </p:cNvPr>
          <p:cNvPicPr>
            <a:picLocks noChangeAspect="1"/>
            <a:extLst>
              <a:ext uri="{51228E76-BA90-4043-B771-695A4F85340A}">
                <alf:liveFeedProps xmlns:alf="http://schemas.microsoft.com/office/drawing/2021/livefeed"/>
              </a:ext>
            </a:extLst>
          </p:cNvPicPr>
          <p:nvPr/>
        </p:nvPicPr>
        <p:blipFill>
          <a:blip r:embed="rId3">
            <a:extLst>
              <a:ext uri="{96DAC541-7B7A-43D3-8B79-37D633B846F1}">
                <asvg:svgBlip xmlns:asvg="http://schemas.microsoft.com/office/drawing/2016/SVG/main" r:embed="rId4"/>
              </a:ext>
            </a:extLst>
          </a:blip>
          <a:stretch>
            <a:fillRect/>
          </a:stretch>
        </p:blipFill>
        <p:spPr>
          <a:xfrm>
            <a:off x="7099049" y="4899702"/>
            <a:ext cx="3023659" cy="1700808"/>
          </a:xfrm>
          <a:prstGeom prst="rect">
            <a:avLst/>
          </a:prstGeom>
          <a:ln w="19050" cap="rnd">
            <a:solidFill>
              <a:srgbClr val="404040"/>
            </a:solidFill>
          </a:ln>
          <a:effectLst/>
        </p:spPr>
      </p:pic>
      <p:pic>
        <p:nvPicPr>
          <p:cNvPr id="5122" name="Picture 2" descr="Tekstfouten oplossen in AI-afbeeldingen: oorzaken &amp; oplossing">
            <a:extLst>
              <a:ext uri="{FF2B5EF4-FFF2-40B4-BE49-F238E27FC236}">
                <a16:creationId xmlns:a16="http://schemas.microsoft.com/office/drawing/2014/main" id="{253E0D9D-AD71-E62B-7494-C915A25E8B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5285" y="4882033"/>
            <a:ext cx="2762250" cy="165735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AI Tekst-naar-Afbeelding Generator - Prachtige AI-afbeeldingen [Gratis  starten]">
            <a:extLst>
              <a:ext uri="{FF2B5EF4-FFF2-40B4-BE49-F238E27FC236}">
                <a16:creationId xmlns:a16="http://schemas.microsoft.com/office/drawing/2014/main" id="{7878B259-051F-4594-BCA9-C0509C7A889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87888" y="4856865"/>
            <a:ext cx="1700808" cy="1700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364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1000"/>
                                        <p:tgtEl>
                                          <p:spTgt spid="5122"/>
                                        </p:tgtEl>
                                      </p:cBhvr>
                                    </p:animEffect>
                                    <p:anim calcmode="lin" valueType="num">
                                      <p:cBhvr>
                                        <p:cTn id="8" dur="1000" fill="hold"/>
                                        <p:tgtEl>
                                          <p:spTgt spid="5122"/>
                                        </p:tgtEl>
                                        <p:attrNameLst>
                                          <p:attrName>ppt_x</p:attrName>
                                        </p:attrNameLst>
                                      </p:cBhvr>
                                      <p:tavLst>
                                        <p:tav tm="0">
                                          <p:val>
                                            <p:strVal val="#ppt_x"/>
                                          </p:val>
                                        </p:tav>
                                        <p:tav tm="100000">
                                          <p:val>
                                            <p:strVal val="#ppt_x"/>
                                          </p:val>
                                        </p:tav>
                                      </p:tavLst>
                                    </p:anim>
                                    <p:anim calcmode="lin" valueType="num">
                                      <p:cBhvr>
                                        <p:cTn id="9"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124"/>
                                        </p:tgtEl>
                                        <p:attrNameLst>
                                          <p:attrName>style.visibility</p:attrName>
                                        </p:attrNameLst>
                                      </p:cBhvr>
                                      <p:to>
                                        <p:strVal val="visible"/>
                                      </p:to>
                                    </p:set>
                                    <p:animEffect transition="in" filter="fade">
                                      <p:cBhvr>
                                        <p:cTn id="14" dur="1000"/>
                                        <p:tgtEl>
                                          <p:spTgt spid="5124"/>
                                        </p:tgtEl>
                                      </p:cBhvr>
                                    </p:animEffect>
                                    <p:anim calcmode="lin" valueType="num">
                                      <p:cBhvr>
                                        <p:cTn id="15" dur="1000" fill="hold"/>
                                        <p:tgtEl>
                                          <p:spTgt spid="5124"/>
                                        </p:tgtEl>
                                        <p:attrNameLst>
                                          <p:attrName>ppt_x</p:attrName>
                                        </p:attrNameLst>
                                      </p:cBhvr>
                                      <p:tavLst>
                                        <p:tav tm="0">
                                          <p:val>
                                            <p:strVal val="#ppt_x"/>
                                          </p:val>
                                        </p:tav>
                                        <p:tav tm="100000">
                                          <p:val>
                                            <p:strVal val="#ppt_x"/>
                                          </p:val>
                                        </p:tav>
                                      </p:tavLst>
                                    </p:anim>
                                    <p:anim calcmode="lin" valueType="num">
                                      <p:cBhvr>
                                        <p:cTn id="16" dur="1000" fill="hold"/>
                                        <p:tgtEl>
                                          <p:spTgt spid="512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anillaVTI">
  <a:themeElements>
    <a:clrScheme name="Vanilla">
      <a:dk1>
        <a:sysClr val="windowText" lastClr="000000"/>
      </a:dk1>
      <a:lt1>
        <a:sysClr val="window" lastClr="FFFFFF"/>
      </a:lt1>
      <a:dk2>
        <a:srgbClr val="2C3932"/>
      </a:dk2>
      <a:lt2>
        <a:srgbClr val="FDF6EA"/>
      </a:lt2>
      <a:accent1>
        <a:srgbClr val="169C9A"/>
      </a:accent1>
      <a:accent2>
        <a:srgbClr val="FA9A42"/>
      </a:accent2>
      <a:accent3>
        <a:srgbClr val="E15C3D"/>
      </a:accent3>
      <a:accent4>
        <a:srgbClr val="E78A67"/>
      </a:accent4>
      <a:accent5>
        <a:srgbClr val="A74B40"/>
      </a:accent5>
      <a:accent6>
        <a:srgbClr val="3D9072"/>
      </a:accent6>
      <a:hlink>
        <a:srgbClr val="169C9A"/>
      </a:hlink>
      <a:folHlink>
        <a:srgbClr val="E15C3D"/>
      </a:folHlink>
    </a:clrScheme>
    <a:fontScheme name="Neue Haa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nillaVTI" id="{54D376C6-1C9B-4C6B-8F3C-483BB307BB05}" vid="{7690D8A9-C071-45EF-BA7A-F7FA9779B11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11161</TotalTime>
  <Words>12166</Words>
  <Application>Microsoft Office PowerPoint</Application>
  <PresentationFormat>Breedbeeld</PresentationFormat>
  <Paragraphs>1277</Paragraphs>
  <Slides>27</Slides>
  <Notes>26</Notes>
  <HiddenSlides>0</HiddenSlides>
  <MMClips>1</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27</vt:i4>
      </vt:variant>
    </vt:vector>
  </HeadingPairs>
  <TitlesOfParts>
    <vt:vector size="32" baseType="lpstr">
      <vt:lpstr>Aptos</vt:lpstr>
      <vt:lpstr>Arial</vt:lpstr>
      <vt:lpstr>Calibri</vt:lpstr>
      <vt:lpstr>Neue Haas Grotesk Text Pro</vt:lpstr>
      <vt:lpstr>VanillaVTI</vt:lpstr>
      <vt:lpstr>SESSIE 1: Wat is AI?</vt:lpstr>
      <vt:lpstr>EVEN VOORSTELLEN</vt:lpstr>
      <vt:lpstr>Agenda</vt:lpstr>
      <vt:lpstr>Korte quiz</vt:lpstr>
      <vt:lpstr>BASISREGELS</vt:lpstr>
      <vt:lpstr>Wat is AI eigenlijk?</vt:lpstr>
      <vt:lpstr>Wat zegt GPT over zichzelf?</vt:lpstr>
      <vt:lpstr>Welke vormen van AI zijn er eigenlijk?</vt:lpstr>
      <vt:lpstr>Wat houdt dit nu in?</vt:lpstr>
      <vt:lpstr>Attention mechanisms</vt:lpstr>
      <vt:lpstr>Token prediction</vt:lpstr>
      <vt:lpstr>Voorbeelden van AI Content</vt:lpstr>
      <vt:lpstr>Fake of Echt?</vt:lpstr>
      <vt:lpstr>Plagiaat en Privacy!</vt:lpstr>
      <vt:lpstr>Hoe herken je het werk van AI?</vt:lpstr>
      <vt:lpstr>Nog niet overtuigd</vt:lpstr>
      <vt:lpstr>Wil je meer weten?</vt:lpstr>
      <vt:lpstr>Valkuilen</vt:lpstr>
      <vt:lpstr>Rock (en Roll)</vt:lpstr>
      <vt:lpstr>Rock (en Roll)</vt:lpstr>
      <vt:lpstr>Brainstormen 1</vt:lpstr>
      <vt:lpstr>Brainstormen 2: Toekomstige ontwikkelingen</vt:lpstr>
      <vt:lpstr>BRAINSTORMEN 3: Belangrijke feiten</vt:lpstr>
      <vt:lpstr>WETGEVING</vt:lpstr>
      <vt:lpstr>AAN DE SLAG NA DE PAUZE</vt:lpstr>
      <vt:lpstr>Test jezelf</vt:lpstr>
      <vt:lpstr>VRAGEN EN AFSLUITING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Rong, Peter</dc:creator>
  <cp:lastModifiedBy>Rong, Peter</cp:lastModifiedBy>
  <cp:revision>1</cp:revision>
  <dcterms:created xsi:type="dcterms:W3CDTF">2025-08-06T10:05:34Z</dcterms:created>
  <dcterms:modified xsi:type="dcterms:W3CDTF">2025-09-05T15:52:31Z</dcterms:modified>
</cp:coreProperties>
</file>